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35"/>
  </p:notesMasterIdLst>
  <p:handoutMasterIdLst>
    <p:handoutMasterId r:id="rId36"/>
  </p:handoutMasterIdLst>
  <p:sldIdLst>
    <p:sldId id="256" r:id="rId5"/>
    <p:sldId id="270" r:id="rId6"/>
    <p:sldId id="259" r:id="rId7"/>
    <p:sldId id="284" r:id="rId8"/>
    <p:sldId id="291" r:id="rId9"/>
    <p:sldId id="260" r:id="rId10"/>
    <p:sldId id="273" r:id="rId11"/>
    <p:sldId id="272" r:id="rId12"/>
    <p:sldId id="277" r:id="rId13"/>
    <p:sldId id="290" r:id="rId14"/>
    <p:sldId id="289" r:id="rId15"/>
    <p:sldId id="262" r:id="rId16"/>
    <p:sldId id="264" r:id="rId17"/>
    <p:sldId id="265" r:id="rId18"/>
    <p:sldId id="285" r:id="rId19"/>
    <p:sldId id="269" r:id="rId20"/>
    <p:sldId id="266" r:id="rId21"/>
    <p:sldId id="274" r:id="rId22"/>
    <p:sldId id="275" r:id="rId23"/>
    <p:sldId id="267" r:id="rId24"/>
    <p:sldId id="271" r:id="rId25"/>
    <p:sldId id="278" r:id="rId26"/>
    <p:sldId id="283" r:id="rId27"/>
    <p:sldId id="279" r:id="rId28"/>
    <p:sldId id="280" r:id="rId29"/>
    <p:sldId id="281" r:id="rId30"/>
    <p:sldId id="282" r:id="rId31"/>
    <p:sldId id="286" r:id="rId32"/>
    <p:sldId id="287" r:id="rId33"/>
    <p:sldId id="288"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23" autoAdjust="0"/>
    <p:restoredTop sz="98294" autoAdjust="0"/>
  </p:normalViewPr>
  <p:slideViewPr>
    <p:cSldViewPr snapToGrid="0" snapToObjects="1">
      <p:cViewPr varScale="1">
        <p:scale>
          <a:sx n="102" d="100"/>
          <a:sy n="102" d="100"/>
        </p:scale>
        <p:origin x="-1336" y="-104"/>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2017/07/19</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2017/07/19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6</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21</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5"/>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png"/><Relationship Id="rId8"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8" Type="http://schemas.openxmlformats.org/officeDocument/2006/relationships/image" Target="../media/image50.emf"/><Relationship Id="rId9" Type="http://schemas.openxmlformats.org/officeDocument/2006/relationships/image" Target="../media/image51.emf"/><Relationship Id="rId10" Type="http://schemas.openxmlformats.org/officeDocument/2006/relationships/image" Target="../media/image52.emf"/><Relationship Id="rId11"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8" Type="http://schemas.openxmlformats.org/officeDocument/2006/relationships/image" Target="../media/image60.emf"/><Relationship Id="rId9"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26.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7" Type="http://schemas.openxmlformats.org/officeDocument/2006/relationships/image" Target="../media/image50.emf"/><Relationship Id="rId8"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27.xml.rels><?xml version="1.0" encoding="UTF-8" standalone="yes"?>
<Relationships xmlns="http://schemas.openxmlformats.org/package/2006/relationships"><Relationship Id="rId11" Type="http://schemas.openxmlformats.org/officeDocument/2006/relationships/image" Target="../media/image76.emf"/><Relationship Id="rId12" Type="http://schemas.openxmlformats.org/officeDocument/2006/relationships/image" Target="../media/image77.emf"/><Relationship Id="rId13" Type="http://schemas.openxmlformats.org/officeDocument/2006/relationships/image" Target="../media/image78.emf"/><Relationship Id="rId14" Type="http://schemas.openxmlformats.org/officeDocument/2006/relationships/image" Target="../media/image79.emf"/><Relationship Id="rId15"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image" Target="../media/image67.emf"/><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2.emf"/><Relationship Id="rId8" Type="http://schemas.openxmlformats.org/officeDocument/2006/relationships/image" Target="../media/image73.emf"/><Relationship Id="rId9" Type="http://schemas.openxmlformats.org/officeDocument/2006/relationships/image" Target="../media/image74.emf"/><Relationship Id="rId10" Type="http://schemas.openxmlformats.org/officeDocument/2006/relationships/image" Target="../media/image7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503797" y="3015812"/>
            <a:ext cx="8204287" cy="914373"/>
          </a:xfrm>
        </p:spPr>
        <p:txBody>
          <a:bodyPr>
            <a:normAutofit fontScale="92500" lnSpcReduction="10000"/>
          </a:bodyPr>
          <a:lstStyle/>
          <a:p>
            <a:pPr algn="r"/>
            <a:r>
              <a:rPr kumimoji="1" lang="ja-JP" altLang="en-US" dirty="0">
                <a:solidFill>
                  <a:schemeClr val="tx1"/>
                </a:solidFill>
                <a:latin typeface="+mj-ea"/>
              </a:rPr>
              <a:t>磯谷和</a:t>
            </a:r>
            <a:r>
              <a:rPr kumimoji="1" lang="ja-JP" altLang="en-US" dirty="0" smtClean="0">
                <a:solidFill>
                  <a:schemeClr val="tx1"/>
                </a:solidFill>
                <a:latin typeface="+mj-ea"/>
              </a:rPr>
              <a:t>秀</a:t>
            </a:r>
            <a:r>
              <a:rPr kumimoji="1" lang="en-US" altLang="ja-JP" dirty="0">
                <a:solidFill>
                  <a:schemeClr val="tx1"/>
                </a:solidFill>
                <a:latin typeface="+mj-ea"/>
              </a:rPr>
              <a:t>(</a:t>
            </a:r>
            <a:r>
              <a:rPr kumimoji="1" lang="ja-JP" altLang="en-US" dirty="0" smtClean="0">
                <a:solidFill>
                  <a:schemeClr val="tx1"/>
                </a:solidFill>
                <a:latin typeface="+mj-ea"/>
              </a:rPr>
              <a:t>名古屋大</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Ta</a:t>
            </a:r>
            <a:r>
              <a:rPr kumimoji="1" lang="ja-JP" altLang="en-US" dirty="0" smtClean="0">
                <a:solidFill>
                  <a:schemeClr val="tx1"/>
                </a:solidFill>
                <a:latin typeface="+mj-ea"/>
              </a:rPr>
              <a:t>研</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M1</a:t>
            </a:r>
            <a:r>
              <a:rPr kumimoji="1" lang="en-US" altLang="ja-JP" dirty="0">
                <a:solidFill>
                  <a:schemeClr val="tx1"/>
                </a:solidFill>
                <a:latin typeface="+mj-ea"/>
              </a:rPr>
              <a:t>)</a:t>
            </a:r>
            <a:endParaRPr kumimoji="1" lang="en-US" altLang="ja-JP" dirty="0">
              <a:solidFill>
                <a:schemeClr val="tx1"/>
              </a:solidFill>
              <a:latin typeface="+mj-ea"/>
            </a:endParaRPr>
          </a:p>
          <a:p>
            <a:pPr algn="r"/>
            <a:r>
              <a:rPr kumimoji="1" lang="ja-JP" altLang="en-US" sz="2600" dirty="0" smtClean="0">
                <a:solidFill>
                  <a:schemeClr val="tx1"/>
                </a:solidFill>
              </a:rPr>
              <a:t>　共同研究者</a:t>
            </a:r>
            <a:r>
              <a:rPr kumimoji="1" lang="en-US" altLang="ja-JP" sz="2600" dirty="0" smtClean="0">
                <a:solidFill>
                  <a:schemeClr val="tx1"/>
                </a:solidFill>
              </a:rPr>
              <a:t> </a:t>
            </a:r>
            <a:r>
              <a:rPr kumimoji="1" lang="ja-JP" altLang="en-US" sz="2600" dirty="0" smtClean="0">
                <a:solidFill>
                  <a:schemeClr val="tx1"/>
                </a:solidFill>
              </a:rPr>
              <a:t>小林浩</a:t>
            </a:r>
            <a:endParaRPr kumimoji="1" lang="ja-JP" altLang="en-US" sz="2600" dirty="0">
              <a:solidFill>
                <a:schemeClr val="tx1"/>
              </a:solidFill>
            </a:endParaRPr>
          </a:p>
        </p:txBody>
      </p:sp>
      <p:sp>
        <p:nvSpPr>
          <p:cNvPr id="7" name="テキスト ボックス 6"/>
          <p:cNvSpPr txBox="1"/>
          <p:nvPr/>
        </p:nvSpPr>
        <p:spPr>
          <a:xfrm>
            <a:off x="394763"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4" y="6211078"/>
            <a:ext cx="2379778"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29"/>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5"/>
            <a:ext cx="2825219" cy="2185063"/>
          </a:xfrm>
          <a:prstGeom prst="rect">
            <a:avLst/>
          </a:prstGeom>
        </p:spPr>
      </p:pic>
      <p:sp>
        <p:nvSpPr>
          <p:cNvPr id="5" name="テキスト ボックス 4"/>
          <p:cNvSpPr txBox="1"/>
          <p:nvPr/>
        </p:nvSpPr>
        <p:spPr>
          <a:xfrm>
            <a:off x="570565" y="6214407"/>
            <a:ext cx="3560703"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先行研究との比較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graphicFrame>
        <p:nvGraphicFramePr>
          <p:cNvPr id="10" name="表 9"/>
          <p:cNvGraphicFramePr>
            <a:graphicFrameLocks noGrp="1"/>
          </p:cNvGraphicFramePr>
          <p:nvPr>
            <p:extLst>
              <p:ext uri="{D42A27DB-BD31-4B8C-83A1-F6EECF244321}">
                <p14:modId xmlns:p14="http://schemas.microsoft.com/office/powerpoint/2010/main" val="2652032925"/>
              </p:ext>
            </p:extLst>
          </p:nvPr>
        </p:nvGraphicFramePr>
        <p:xfrm>
          <a:off x="213098" y="1235869"/>
          <a:ext cx="8728460" cy="4746362"/>
        </p:xfrm>
        <a:graphic>
          <a:graphicData uri="http://schemas.openxmlformats.org/drawingml/2006/table">
            <a:tbl>
              <a:tblPr firstRow="1" bandRow="1">
                <a:tableStyleId>{5940675A-B579-460E-94D1-54222C63F5DA}</a:tableStyleId>
              </a:tblPr>
              <a:tblGrid>
                <a:gridCol w="1133677"/>
                <a:gridCol w="1542823"/>
                <a:gridCol w="1585443"/>
                <a:gridCol w="1687730"/>
                <a:gridCol w="277878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c>
                  <a:txBody>
                    <a:bodyPr/>
                    <a:lstStyle/>
                    <a:p>
                      <a:pPr marL="0" indent="0" algn="ctr">
                        <a:lnSpc>
                          <a:spcPct val="100000"/>
                        </a:lnSpc>
                        <a:buFont typeface="Arial"/>
                        <a:buNone/>
                      </a:pPr>
                      <a:r>
                        <a:rPr kumimoji="1" lang="ja-JP" altLang="en-US" u="none" dirty="0" smtClean="0">
                          <a:solidFill>
                            <a:srgbClr val="FF0000"/>
                          </a:solidFill>
                          <a:latin typeface="Helvetica"/>
                          <a:cs typeface="Helvetica"/>
                        </a:rPr>
                        <a:t>本研究</a:t>
                      </a:r>
                      <a:endParaRPr kumimoji="1" lang="ja-JP" altLang="en-US" u="none" dirty="0">
                        <a:solidFill>
                          <a:srgbClr val="FF0000"/>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endParaRPr kumimoji="1" lang="ja-JP" altLang="en-US" dirty="0" smtClean="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c>
                  <a:txBody>
                    <a:bodyPr/>
                    <a:lstStyle/>
                    <a:p>
                      <a:pPr algn="ctr">
                        <a:lnSpc>
                          <a:spcPct val="100000"/>
                        </a:lnSpc>
                      </a:pPr>
                      <a:r>
                        <a:rPr kumimoji="1" lang="ja-JP" altLang="en-US" dirty="0" smtClean="0"/>
                        <a:t>破片の面密度・軌道進化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体＋統計的手法</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endParaRPr kumimoji="1" lang="ja-JP" altLang="en-US" dirty="0" smtClean="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破片は軸対称円盤</a:t>
                      </a:r>
                      <a:endParaRPr kumimoji="1" lang="en-US" altLang="ja-JP" dirty="0" smtClean="0"/>
                    </a:p>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c>
                  <a:txBody>
                    <a:bodyPr/>
                    <a:lstStyle/>
                    <a:p>
                      <a:pPr algn="ctr">
                        <a:lnSpc>
                          <a:spcPct val="100000"/>
                        </a:lnSpc>
                      </a:pPr>
                      <a:r>
                        <a:rPr kumimoji="1" lang="ja-JP" altLang="en-US" dirty="0" smtClean="0">
                          <a:latin typeface="Helvetica"/>
                          <a:cs typeface="Helvetica"/>
                        </a:rPr>
                        <a:t>スーパー粒子近似</a:t>
                      </a:r>
                      <a:endParaRPr kumimoji="1" lang="en-US" altLang="ja-JP" dirty="0" smtClean="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c>
                  <a:txBody>
                    <a:bodyPr/>
                    <a:lstStyle/>
                    <a:p>
                      <a:pPr algn="ctr">
                        <a:lnSpc>
                          <a:spcPct val="100000"/>
                        </a:lnSpc>
                      </a:pPr>
                      <a:r>
                        <a:rPr kumimoji="1" lang="ja-JP" altLang="en-US" dirty="0" smtClean="0"/>
                        <a:t>トレーサーごとに進化</a:t>
                      </a:r>
                      <a:endParaRPr kumimoji="1" lang="en-US" altLang="ja-JP" dirty="0" smtClean="0"/>
                    </a:p>
                  </a:txBody>
                  <a:tcPr anchor="ctr"/>
                </a:tc>
              </a:tr>
            </a:tbl>
          </a:graphicData>
        </a:graphic>
      </p:graphicFrame>
    </p:spTree>
    <p:extLst>
      <p:ext uri="{BB962C8B-B14F-4D97-AF65-F5344CB8AC3E}">
        <p14:creationId xmlns:p14="http://schemas.microsoft.com/office/powerpoint/2010/main" val="37399283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図形グループ 96"/>
          <p:cNvGrpSpPr/>
          <p:nvPr/>
        </p:nvGrpSpPr>
        <p:grpSpPr>
          <a:xfrm>
            <a:off x="-1760369" y="-1105072"/>
            <a:ext cx="5301514" cy="5430917"/>
            <a:chOff x="-2096357" y="-448568"/>
            <a:chExt cx="5301514" cy="5430917"/>
          </a:xfrm>
        </p:grpSpPr>
        <p:grpSp>
          <p:nvGrpSpPr>
            <p:cNvPr id="92" name="図形グループ 91"/>
            <p:cNvGrpSpPr/>
            <p:nvPr/>
          </p:nvGrpSpPr>
          <p:grpSpPr>
            <a:xfrm>
              <a:off x="-2096357" y="-448568"/>
              <a:ext cx="5301514" cy="5430917"/>
              <a:chOff x="-1137442" y="-922569"/>
              <a:chExt cx="5301514" cy="5430917"/>
            </a:xfrm>
          </p:grpSpPr>
          <p:sp>
            <p:nvSpPr>
              <p:cNvPr id="84" name="円弧 83"/>
              <p:cNvSpPr/>
              <p:nvPr/>
            </p:nvSpPr>
            <p:spPr>
              <a:xfrm rot="5942598">
                <a:off x="-1109093" y="-142643"/>
                <a:ext cx="4622642" cy="4679340"/>
              </a:xfrm>
              <a:prstGeom prst="arc">
                <a:avLst>
                  <a:gd name="adj1" fmla="val 17692289"/>
                  <a:gd name="adj2" fmla="val 19699521"/>
                </a:avLst>
              </a:prstGeom>
              <a:ln>
                <a:solidFill>
                  <a:schemeClr val="accent5">
                    <a:lumMod val="75000"/>
                  </a:schemeClr>
                </a:solidFill>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5" name="円弧 84"/>
              <p:cNvSpPr/>
              <p:nvPr/>
            </p:nvSpPr>
            <p:spPr>
              <a:xfrm rot="7473660">
                <a:off x="-486919" y="-950918"/>
                <a:ext cx="4622642" cy="4679340"/>
              </a:xfrm>
              <a:prstGeom prst="arc">
                <a:avLst>
                  <a:gd name="adj1" fmla="val 17692289"/>
                  <a:gd name="adj2" fmla="val 19398472"/>
                </a:avLst>
              </a:prstGeom>
              <a:ln>
                <a:solidFill>
                  <a:schemeClr val="accent5">
                    <a:lumMod val="75000"/>
                  </a:schemeClr>
                </a:solidFill>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7" name="円弧 86"/>
              <p:cNvSpPr/>
              <p:nvPr/>
            </p:nvSpPr>
            <p:spPr>
              <a:xfrm rot="1993715">
                <a:off x="557114" y="1374319"/>
                <a:ext cx="2819758" cy="2214143"/>
              </a:xfrm>
              <a:prstGeom prst="arc">
                <a:avLst>
                  <a:gd name="adj1" fmla="val 17932522"/>
                  <a:gd name="adj2" fmla="val 413407"/>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8" name="円弧 87"/>
              <p:cNvSpPr/>
              <p:nvPr/>
            </p:nvSpPr>
            <p:spPr>
              <a:xfrm rot="806454">
                <a:off x="412864" y="1876555"/>
                <a:ext cx="2819758" cy="2214143"/>
              </a:xfrm>
              <a:prstGeom prst="arc">
                <a:avLst>
                  <a:gd name="adj1" fmla="val 17932522"/>
                  <a:gd name="adj2" fmla="val 453826"/>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nvGrpSpPr>
              <p:cNvPr id="75" name="図形グループ 74"/>
              <p:cNvGrpSpPr/>
              <p:nvPr/>
            </p:nvGrpSpPr>
            <p:grpSpPr>
              <a:xfrm>
                <a:off x="3015281" y="2942099"/>
                <a:ext cx="456099" cy="472253"/>
                <a:chOff x="3196256" y="2428122"/>
                <a:chExt cx="456099" cy="472253"/>
              </a:xfrm>
            </p:grpSpPr>
            <p:sp>
              <p:nvSpPr>
                <p:cNvPr id="31" name="円/楕円 30"/>
                <p:cNvSpPr>
                  <a:spLocks noChangeAspect="1"/>
                </p:cNvSpPr>
                <p:nvPr/>
              </p:nvSpPr>
              <p:spPr>
                <a:xfrm rot="18900000">
                  <a:off x="3252655" y="246351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3272416" y="26351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1" name="図形グループ 40"/>
                <p:cNvGrpSpPr/>
                <p:nvPr/>
              </p:nvGrpSpPr>
              <p:grpSpPr>
                <a:xfrm>
                  <a:off x="3196256" y="2428122"/>
                  <a:ext cx="456099" cy="295315"/>
                  <a:chOff x="3239341" y="3008310"/>
                  <a:chExt cx="456099" cy="295315"/>
                </a:xfrm>
              </p:grpSpPr>
              <p:grpSp>
                <p:nvGrpSpPr>
                  <p:cNvPr id="64" name="図形グループ 63"/>
                  <p:cNvGrpSpPr/>
                  <p:nvPr/>
                </p:nvGrpSpPr>
                <p:grpSpPr>
                  <a:xfrm>
                    <a:off x="3239341" y="3008310"/>
                    <a:ext cx="456099" cy="295315"/>
                    <a:chOff x="3249363" y="3001937"/>
                    <a:chExt cx="456099" cy="295315"/>
                  </a:xfrm>
                </p:grpSpPr>
                <p:sp>
                  <p:nvSpPr>
                    <p:cNvPr id="67" name="円/楕円 66"/>
                    <p:cNvSpPr>
                      <a:spLocks noChangeAspect="1"/>
                    </p:cNvSpPr>
                    <p:nvPr/>
                  </p:nvSpPr>
                  <p:spPr>
                    <a:xfrm rot="18900000">
                      <a:off x="3404751" y="3118832"/>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3513982" y="313478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573880" y="32267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316080" y="315619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347054" y="300652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3249363" y="30863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3469773" y="300193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3659743" y="32399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5" name="円/楕円 64"/>
                  <p:cNvSpPr>
                    <a:spLocks noChangeAspect="1"/>
                  </p:cNvSpPr>
                  <p:nvPr/>
                </p:nvSpPr>
                <p:spPr>
                  <a:xfrm rot="18900000">
                    <a:off x="3608589" y="314140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3538908" y="305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9" name="円/楕円 28"/>
              <p:cNvSpPr>
                <a:spLocks noChangeAspect="1"/>
              </p:cNvSpPr>
              <p:nvPr/>
            </p:nvSpPr>
            <p:spPr>
              <a:xfrm>
                <a:off x="1274546" y="226116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6" name="図形グループ 75"/>
              <p:cNvGrpSpPr/>
              <p:nvPr/>
            </p:nvGrpSpPr>
            <p:grpSpPr>
              <a:xfrm>
                <a:off x="1330749" y="2060223"/>
                <a:ext cx="607594" cy="852261"/>
                <a:chOff x="6873188" y="2197515"/>
                <a:chExt cx="607594" cy="852261"/>
              </a:xfrm>
            </p:grpSpPr>
            <p:sp>
              <p:nvSpPr>
                <p:cNvPr id="77" name="テキスト ボックス 76"/>
                <p:cNvSpPr txBox="1"/>
                <p:nvPr/>
              </p:nvSpPr>
              <p:spPr>
                <a:xfrm>
                  <a:off x="7135095" y="2680444"/>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78" name="図形グループ 77"/>
                <p:cNvGrpSpPr/>
                <p:nvPr/>
              </p:nvGrpSpPr>
              <p:grpSpPr>
                <a:xfrm>
                  <a:off x="7127797" y="2312113"/>
                  <a:ext cx="352985" cy="538939"/>
                  <a:chOff x="7127797" y="2312113"/>
                  <a:chExt cx="352985" cy="538939"/>
                </a:xfrm>
              </p:grpSpPr>
              <p:cxnSp>
                <p:nvCxnSpPr>
                  <p:cNvPr id="81" name="直線矢印コネクタ 80"/>
                  <p:cNvCxnSpPr/>
                  <p:nvPr/>
                </p:nvCxnSpPr>
                <p:spPr>
                  <a:xfrm>
                    <a:off x="7144467" y="2733371"/>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直線矢印コネクタ 81"/>
                  <p:cNvCxnSpPr/>
                  <p:nvPr/>
                </p:nvCxnSpPr>
                <p:spPr>
                  <a:xfrm flipV="1">
                    <a:off x="7131262" y="249488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直線矢印コネクタ 82"/>
                  <p:cNvCxnSpPr/>
                  <p:nvPr/>
                </p:nvCxnSpPr>
                <p:spPr>
                  <a:xfrm flipH="1" flipV="1">
                    <a:off x="7127797" y="2312113"/>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9" name="テキスト ボックス 78"/>
                <p:cNvSpPr txBox="1"/>
                <p:nvPr/>
              </p:nvSpPr>
              <p:spPr>
                <a:xfrm>
                  <a:off x="7124548" y="2197515"/>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80" name="テキスト ボックス 79"/>
                <p:cNvSpPr txBox="1"/>
                <p:nvPr/>
              </p:nvSpPr>
              <p:spPr>
                <a:xfrm>
                  <a:off x="6873188" y="2284373"/>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cxnSp>
            <p:nvCxnSpPr>
              <p:cNvPr id="89" name="直線矢印コネクタ 88"/>
              <p:cNvCxnSpPr/>
              <p:nvPr/>
            </p:nvCxnSpPr>
            <p:spPr>
              <a:xfrm>
                <a:off x="1593201" y="2596387"/>
                <a:ext cx="1478479" cy="522899"/>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p:cNvSpPr txBox="1"/>
              <p:nvPr/>
            </p:nvSpPr>
            <p:spPr>
              <a:xfrm>
                <a:off x="1726688" y="2945716"/>
                <a:ext cx="954596" cy="369332"/>
              </a:xfrm>
              <a:prstGeom prst="rect">
                <a:avLst/>
              </a:prstGeom>
              <a:noFill/>
            </p:spPr>
            <p:txBody>
              <a:bodyPr wrap="none" rtlCol="0">
                <a:spAutoFit/>
              </a:bodyPr>
              <a:lstStyle/>
              <a:p>
                <a:r>
                  <a:rPr kumimoji="1" lang="en-US" altLang="ja-JP" dirty="0" smtClean="0">
                    <a:latin typeface="Helvetica"/>
                    <a:cs typeface="Helvetica"/>
                  </a:rPr>
                  <a:t>0.99AU</a:t>
                </a:r>
                <a:endParaRPr kumimoji="1" lang="ja-JP" altLang="en-US" dirty="0">
                  <a:latin typeface="Helvetica"/>
                  <a:cs typeface="Helvetica"/>
                </a:endParaRPr>
              </a:p>
            </p:txBody>
          </p:sp>
        </p:grpSp>
        <p:sp>
          <p:nvSpPr>
            <p:cNvPr id="95" name="正方形/長方形 94"/>
            <p:cNvSpPr/>
            <p:nvPr/>
          </p:nvSpPr>
          <p:spPr>
            <a:xfrm>
              <a:off x="1906058" y="4116494"/>
              <a:ext cx="980181" cy="369332"/>
            </a:xfrm>
            <a:prstGeom prst="rect">
              <a:avLst/>
            </a:prstGeom>
          </p:spPr>
          <p:txBody>
            <a:bodyPr wrap="none">
              <a:spAutoFit/>
            </a:bodyPr>
            <a:lstStyle/>
            <a:p>
              <a:r>
                <a:rPr kumimoji="1" lang="en-US" altLang="ja-JP" dirty="0" smtClean="0">
                  <a:latin typeface="Helvetica"/>
                  <a:cs typeface="Helvetica"/>
                </a:rPr>
                <a:t>(0.99,0</a:t>
              </a:r>
              <a:r>
                <a:rPr kumimoji="1" lang="en-US" altLang="ja-JP" dirty="0">
                  <a:latin typeface="Helvetica"/>
                  <a:cs typeface="Helvetica"/>
                </a:rPr>
                <a:t>)</a:t>
              </a:r>
              <a:endParaRPr lang="ja-JP" altLang="en-US" dirty="0"/>
            </a:p>
          </p:txBody>
        </p:sp>
        <p:sp>
          <p:nvSpPr>
            <p:cNvPr id="96" name="正方形/長方形 95"/>
            <p:cNvSpPr/>
            <p:nvPr/>
          </p:nvSpPr>
          <p:spPr>
            <a:xfrm>
              <a:off x="108480" y="3108590"/>
              <a:ext cx="659293" cy="369332"/>
            </a:xfrm>
            <a:prstGeom prst="rect">
              <a:avLst/>
            </a:prstGeom>
          </p:spPr>
          <p:txBody>
            <a:bodyPr wrap="none">
              <a:spAutoFit/>
            </a:bodyPr>
            <a:lstStyle/>
            <a:p>
              <a:r>
                <a:rPr kumimoji="1" lang="en-US" altLang="ja-JP" dirty="0" smtClean="0">
                  <a:latin typeface="Helvetica"/>
                  <a:cs typeface="Helvetica"/>
                </a:rPr>
                <a:t>(0,0</a:t>
              </a:r>
              <a:r>
                <a:rPr kumimoji="1" lang="en-US" altLang="ja-JP" dirty="0">
                  <a:latin typeface="Helvetica"/>
                  <a:cs typeface="Helvetica"/>
                </a:rPr>
                <a:t>)</a:t>
              </a:r>
              <a:endParaRPr lang="ja-JP" altLang="en-US" dirty="0"/>
            </a:p>
          </p:txBody>
        </p:sp>
      </p:grpSp>
      <p:sp>
        <p:nvSpPr>
          <p:cNvPr id="2" name="タイトル 1"/>
          <p:cNvSpPr>
            <a:spLocks noGrp="1"/>
          </p:cNvSpPr>
          <p:nvPr>
            <p:ph type="title"/>
          </p:nvPr>
        </p:nvSpPr>
        <p:spPr/>
        <p:txBody>
          <a:bodyPr>
            <a:normAutofit fontScale="90000"/>
          </a:bodyPr>
          <a:lstStyle/>
          <a:p>
            <a:r>
              <a:rPr kumimoji="1" lang="ja-JP" altLang="en-US" dirty="0" smtClean="0"/>
              <a:t>初期条件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
        <p:nvSpPr>
          <p:cNvPr id="13" name="テキスト ボックス 12"/>
          <p:cNvSpPr txBox="1"/>
          <p:nvPr/>
        </p:nvSpPr>
        <p:spPr>
          <a:xfrm>
            <a:off x="6355288" y="1892873"/>
            <a:ext cx="2300630" cy="369332"/>
          </a:xfrm>
          <a:prstGeom prst="rect">
            <a:avLst/>
          </a:prstGeom>
          <a:noFill/>
        </p:spPr>
        <p:txBody>
          <a:bodyPr wrap="none" rtlCol="0">
            <a:spAutoFit/>
          </a:bodyPr>
          <a:lstStyle/>
          <a:p>
            <a:r>
              <a:rPr kumimoji="1" lang="ja-JP" altLang="en-US" dirty="0" smtClean="0"/>
              <a:t>脱出速度の</a:t>
            </a:r>
            <a:r>
              <a:rPr kumimoji="1" lang="en-US" altLang="ja-JP" dirty="0" smtClean="0">
                <a:latin typeface="Helvetica"/>
                <a:cs typeface="Helvetica"/>
              </a:rPr>
              <a:t>1.0-1.1</a:t>
            </a:r>
            <a:r>
              <a:rPr kumimoji="1" lang="ja-JP" altLang="en-US" dirty="0" smtClean="0"/>
              <a:t>倍</a:t>
            </a:r>
            <a:endParaRPr kumimoji="1" lang="ja-JP" altLang="en-US" dirty="0"/>
          </a:p>
        </p:txBody>
      </p:sp>
      <p:sp>
        <p:nvSpPr>
          <p:cNvPr id="14" name="テキスト ボックス 13"/>
          <p:cNvSpPr txBox="1"/>
          <p:nvPr/>
        </p:nvSpPr>
        <p:spPr>
          <a:xfrm>
            <a:off x="6355288" y="2557167"/>
            <a:ext cx="2616476" cy="369332"/>
          </a:xfrm>
          <a:prstGeom prst="rect">
            <a:avLst/>
          </a:prstGeom>
          <a:noFill/>
        </p:spPr>
        <p:txBody>
          <a:bodyPr wrap="square" rtlCol="0">
            <a:spAutoFit/>
          </a:bodyPr>
          <a:lstStyle/>
          <a:p>
            <a:r>
              <a:rPr kumimoji="1" lang="ja-JP" altLang="en-US" dirty="0" smtClean="0"/>
              <a:t>トレーサー</a:t>
            </a:r>
            <a:r>
              <a:rPr kumimoji="1" lang="en-US" altLang="ja-JP" dirty="0" smtClean="0">
                <a:latin typeface="Helvetica"/>
                <a:cs typeface="Helvetica"/>
              </a:rPr>
              <a:t>1000</a:t>
            </a:r>
            <a:r>
              <a:rPr kumimoji="1" lang="ja-JP" altLang="en-US" dirty="0" smtClean="0"/>
              <a:t>個</a:t>
            </a:r>
            <a:endParaRPr kumimoji="1" lang="en-US" altLang="ja-JP" dirty="0" smtClean="0"/>
          </a:p>
        </p:txBody>
      </p:sp>
      <p:sp>
        <p:nvSpPr>
          <p:cNvPr id="17" name="テキスト ボックス 16"/>
          <p:cNvSpPr txBox="1"/>
          <p:nvPr/>
        </p:nvSpPr>
        <p:spPr>
          <a:xfrm>
            <a:off x="6355288" y="3170917"/>
            <a:ext cx="2530149" cy="369332"/>
          </a:xfrm>
          <a:prstGeom prst="rect">
            <a:avLst/>
          </a:prstGeom>
          <a:noFill/>
        </p:spPr>
        <p:txBody>
          <a:bodyPr wrap="square" rtlCol="0">
            <a:spAutoFit/>
          </a:bodyPr>
          <a:lstStyle/>
          <a:p>
            <a:r>
              <a:rPr kumimoji="1" lang="ja-JP" altLang="en-US" dirty="0" smtClean="0"/>
              <a:t>トレーサー間重力無視</a:t>
            </a:r>
            <a:endParaRPr kumimoji="1" lang="ja-JP" altLang="en-US" dirty="0"/>
          </a:p>
        </p:txBody>
      </p:sp>
      <p:sp>
        <p:nvSpPr>
          <p:cNvPr id="26" name="テキスト ボックス 25"/>
          <p:cNvSpPr txBox="1"/>
          <p:nvPr/>
        </p:nvSpPr>
        <p:spPr>
          <a:xfrm>
            <a:off x="224135" y="774601"/>
            <a:ext cx="8533105" cy="369332"/>
          </a:xfrm>
          <a:prstGeom prst="rect">
            <a:avLst/>
          </a:prstGeom>
          <a:noFill/>
        </p:spPr>
        <p:txBody>
          <a:bodyPr wrap="none" rtlCol="0">
            <a:spAutoFit/>
          </a:bodyPr>
          <a:lstStyle/>
          <a:p>
            <a:pPr marL="285750" indent="-285750">
              <a:buFont typeface="Arial"/>
              <a:buChar char="•"/>
            </a:pPr>
            <a:r>
              <a:rPr kumimoji="1" lang="ja-JP" altLang="en-US" dirty="0" smtClean="0"/>
              <a:t>巨大衝突に伴って放出される破片を模擬し、軌道と質量の時間進化を計算した</a:t>
            </a:r>
            <a:endParaRPr kumimoji="1" lang="ja-JP" altLang="en-US" dirty="0"/>
          </a:p>
        </p:txBody>
      </p:sp>
      <p:sp>
        <p:nvSpPr>
          <p:cNvPr id="170" name="テキスト ボックス 169"/>
          <p:cNvSpPr txBox="1"/>
          <p:nvPr/>
        </p:nvSpPr>
        <p:spPr>
          <a:xfrm>
            <a:off x="6355288" y="1255187"/>
            <a:ext cx="2689108" cy="369332"/>
          </a:xfrm>
          <a:prstGeom prst="rect">
            <a:avLst/>
          </a:prstGeom>
          <a:noFill/>
        </p:spPr>
        <p:txBody>
          <a:bodyPr wrap="none" rtlCol="0">
            <a:spAutoFit/>
          </a:bodyPr>
          <a:lstStyle/>
          <a:p>
            <a:r>
              <a:rPr kumimoji="1" lang="ja-JP" altLang="en-US" dirty="0" smtClean="0"/>
              <a:t>太陽の反対方向</a:t>
            </a:r>
            <a:r>
              <a:rPr kumimoji="1" lang="en-US" altLang="ja-JP" dirty="0" smtClean="0"/>
              <a:t>(</a:t>
            </a:r>
            <a:r>
              <a:rPr kumimoji="1" lang="en-US" altLang="ja-JP" dirty="0" smtClean="0">
                <a:latin typeface="Helvetica"/>
                <a:cs typeface="Helvetica"/>
              </a:rPr>
              <a:t>L2</a:t>
            </a:r>
            <a:r>
              <a:rPr kumimoji="1" lang="ja-JP" altLang="en-US" dirty="0" smtClean="0"/>
              <a:t>方向</a:t>
            </a:r>
            <a:r>
              <a:rPr kumimoji="1" lang="en-US" altLang="ja-JP" dirty="0" smtClean="0"/>
              <a:t>)</a:t>
            </a:r>
            <a:endParaRPr kumimoji="1" lang="ja-JP" altLang="en-US" dirty="0"/>
          </a:p>
        </p:txBody>
      </p:sp>
      <p:grpSp>
        <p:nvGrpSpPr>
          <p:cNvPr id="177" name="図形グループ 176"/>
          <p:cNvGrpSpPr/>
          <p:nvPr/>
        </p:nvGrpSpPr>
        <p:grpSpPr>
          <a:xfrm>
            <a:off x="6791214" y="3893620"/>
            <a:ext cx="2284594" cy="2527257"/>
            <a:chOff x="3995915" y="3890227"/>
            <a:chExt cx="2284594" cy="2527257"/>
          </a:xfrm>
        </p:grpSpPr>
        <p:grpSp>
          <p:nvGrpSpPr>
            <p:cNvPr id="160" name="図形グループ 159"/>
            <p:cNvGrpSpPr/>
            <p:nvPr/>
          </p:nvGrpSpPr>
          <p:grpSpPr>
            <a:xfrm>
              <a:off x="4079948" y="4275555"/>
              <a:ext cx="2200561" cy="2102510"/>
              <a:chOff x="3455640" y="4069289"/>
              <a:chExt cx="2200561" cy="2102510"/>
            </a:xfrm>
          </p:grpSpPr>
          <p:sp>
            <p:nvSpPr>
              <p:cNvPr id="143" name="テキスト ボックス 142"/>
              <p:cNvSpPr txBox="1"/>
              <p:nvPr/>
            </p:nvSpPr>
            <p:spPr>
              <a:xfrm>
                <a:off x="3455640" y="4069289"/>
                <a:ext cx="1916135" cy="369332"/>
              </a:xfrm>
              <a:prstGeom prst="rect">
                <a:avLst/>
              </a:prstGeom>
              <a:noFill/>
            </p:spPr>
            <p:txBody>
              <a:bodyPr wrap="none" rtlCol="0">
                <a:spAutoFit/>
              </a:bodyPr>
              <a:lstStyle/>
              <a:p>
                <a:r>
                  <a:rPr kumimoji="1" lang="ja-JP" altLang="en-US" dirty="0" smtClean="0"/>
                  <a:t>軌道長半径</a:t>
                </a:r>
                <a:r>
                  <a:rPr kumimoji="1" lang="en-US" altLang="ja-JP" dirty="0" smtClean="0">
                    <a:latin typeface="Helvetica"/>
                    <a:cs typeface="Helvetica"/>
                  </a:rPr>
                  <a:t>: 1AU</a:t>
                </a:r>
                <a:endParaRPr kumimoji="1" lang="ja-JP" altLang="en-US" dirty="0">
                  <a:latin typeface="Helvetica"/>
                  <a:cs typeface="Helvetica"/>
                </a:endParaRPr>
              </a:p>
            </p:txBody>
          </p:sp>
          <p:sp>
            <p:nvSpPr>
              <p:cNvPr id="148" name="テキスト ボックス 147"/>
              <p:cNvSpPr txBox="1"/>
              <p:nvPr/>
            </p:nvSpPr>
            <p:spPr>
              <a:xfrm>
                <a:off x="3913434" y="4404943"/>
                <a:ext cx="1399016" cy="369332"/>
              </a:xfrm>
              <a:prstGeom prst="rect">
                <a:avLst/>
              </a:prstGeom>
              <a:noFill/>
            </p:spPr>
            <p:txBody>
              <a:bodyPr wrap="none" rtlCol="0">
                <a:spAutoFit/>
              </a:bodyPr>
              <a:lstStyle/>
              <a:p>
                <a:r>
                  <a:rPr kumimoji="1" lang="ja-JP" altLang="en-US" dirty="0" smtClean="0"/>
                  <a:t>離心率</a:t>
                </a:r>
                <a:r>
                  <a:rPr kumimoji="1" lang="en-US" altLang="ja-JP" dirty="0" smtClean="0">
                    <a:latin typeface="Helvetica"/>
                    <a:cs typeface="Helvetica"/>
                  </a:rPr>
                  <a:t>: 10</a:t>
                </a:r>
                <a:r>
                  <a:rPr kumimoji="1" lang="en-US" altLang="ja-JP" baseline="30000" dirty="0" smtClean="0">
                    <a:latin typeface="Helvetica"/>
                    <a:cs typeface="Helvetica"/>
                  </a:rPr>
                  <a:t>-2</a:t>
                </a:r>
                <a:endParaRPr kumimoji="1" lang="ja-JP" altLang="en-US" dirty="0">
                  <a:latin typeface="Helvetica"/>
                  <a:cs typeface="Helvetica"/>
                </a:endParaRPr>
              </a:p>
            </p:txBody>
          </p:sp>
          <p:sp>
            <p:nvSpPr>
              <p:cNvPr id="149" name="テキスト ボックス 148"/>
              <p:cNvSpPr txBox="1"/>
              <p:nvPr/>
            </p:nvSpPr>
            <p:spPr>
              <a:xfrm>
                <a:off x="3461895" y="4741982"/>
                <a:ext cx="2194306" cy="369332"/>
              </a:xfrm>
              <a:prstGeom prst="rect">
                <a:avLst/>
              </a:prstGeom>
              <a:noFill/>
            </p:spPr>
            <p:txBody>
              <a:bodyPr wrap="none" rtlCol="0">
                <a:spAutoFit/>
              </a:bodyPr>
              <a:lstStyle/>
              <a:p>
                <a:r>
                  <a:rPr kumimoji="1" lang="ja-JP" altLang="en-US" dirty="0" smtClean="0"/>
                  <a:t>軌道傾斜角</a:t>
                </a:r>
                <a:r>
                  <a:rPr kumimoji="1" lang="en-US" altLang="ja-JP" dirty="0" smtClean="0">
                    <a:latin typeface="Helvetica"/>
                    <a:cs typeface="Helvetica"/>
                  </a:rPr>
                  <a:t>: 10</a:t>
                </a:r>
                <a:r>
                  <a:rPr kumimoji="1" lang="en-US" altLang="ja-JP" baseline="30000" dirty="0" smtClean="0">
                    <a:latin typeface="Helvetica"/>
                    <a:cs typeface="Helvetica"/>
                  </a:rPr>
                  <a:t>-3</a:t>
                </a:r>
                <a:r>
                  <a:rPr kumimoji="1" lang="en-US" altLang="ja-JP" dirty="0" smtClean="0">
                    <a:latin typeface="Helvetica"/>
                    <a:cs typeface="Helvetica"/>
                  </a:rPr>
                  <a:t>rad</a:t>
                </a:r>
                <a:endParaRPr kumimoji="1" lang="ja-JP" altLang="en-US" dirty="0"/>
              </a:p>
            </p:txBody>
          </p:sp>
          <p:sp>
            <p:nvSpPr>
              <p:cNvPr id="150" name="テキスト ボックス 149"/>
              <p:cNvSpPr txBox="1"/>
              <p:nvPr/>
            </p:nvSpPr>
            <p:spPr>
              <a:xfrm>
                <a:off x="3462478" y="5092910"/>
                <a:ext cx="1993229" cy="369332"/>
              </a:xfrm>
              <a:prstGeom prst="rect">
                <a:avLst/>
              </a:prstGeom>
              <a:noFill/>
            </p:spPr>
            <p:txBody>
              <a:bodyPr wrap="none" rtlCol="0">
                <a:spAutoFit/>
              </a:bodyPr>
              <a:lstStyle/>
              <a:p>
                <a:r>
                  <a:rPr kumimoji="1" lang="ja-JP" altLang="en-US" dirty="0" smtClean="0"/>
                  <a:t>近日点経度</a:t>
                </a:r>
                <a:r>
                  <a:rPr kumimoji="1" lang="en-US" altLang="ja-JP" dirty="0" smtClean="0">
                    <a:latin typeface="Helvetica"/>
                    <a:cs typeface="Helvetica"/>
                  </a:rPr>
                  <a:t>: 0rad</a:t>
                </a:r>
                <a:endParaRPr kumimoji="1" lang="ja-JP" altLang="en-US" dirty="0">
                  <a:latin typeface="Helvetica"/>
                  <a:cs typeface="Helvetica"/>
                </a:endParaRPr>
              </a:p>
            </p:txBody>
          </p:sp>
          <p:sp>
            <p:nvSpPr>
              <p:cNvPr id="151" name="テキスト ボックス 150"/>
              <p:cNvSpPr txBox="1"/>
              <p:nvPr/>
            </p:nvSpPr>
            <p:spPr>
              <a:xfrm>
                <a:off x="3461489" y="5462242"/>
                <a:ext cx="1993229" cy="369332"/>
              </a:xfrm>
              <a:prstGeom prst="rect">
                <a:avLst/>
              </a:prstGeom>
              <a:noFill/>
            </p:spPr>
            <p:txBody>
              <a:bodyPr wrap="none" rtlCol="0">
                <a:spAutoFit/>
              </a:bodyPr>
              <a:lstStyle/>
              <a:p>
                <a:r>
                  <a:rPr kumimoji="1" lang="ja-JP" altLang="en-US" dirty="0" smtClean="0"/>
                  <a:t>昇交点経度</a:t>
                </a:r>
                <a:r>
                  <a:rPr kumimoji="1" lang="en-US" altLang="ja-JP" dirty="0" smtClean="0">
                    <a:latin typeface="Helvetica"/>
                    <a:cs typeface="Helvetica"/>
                  </a:rPr>
                  <a:t>: 0rad</a:t>
                </a:r>
                <a:endParaRPr kumimoji="1" lang="ja-JP" altLang="en-US" dirty="0"/>
              </a:p>
            </p:txBody>
          </p:sp>
          <p:sp>
            <p:nvSpPr>
              <p:cNvPr id="159" name="テキスト ボックス 158"/>
              <p:cNvSpPr txBox="1"/>
              <p:nvPr/>
            </p:nvSpPr>
            <p:spPr>
              <a:xfrm>
                <a:off x="3461895" y="5802467"/>
                <a:ext cx="1993229" cy="369332"/>
              </a:xfrm>
              <a:prstGeom prst="rect">
                <a:avLst/>
              </a:prstGeom>
              <a:noFill/>
            </p:spPr>
            <p:txBody>
              <a:bodyPr wrap="none" rtlCol="0">
                <a:spAutoFit/>
              </a:bodyPr>
              <a:lstStyle/>
              <a:p>
                <a:r>
                  <a:rPr kumimoji="1" lang="ja-JP" altLang="en-US" dirty="0" smtClean="0">
                    <a:latin typeface="Helvetica"/>
                    <a:cs typeface="Helvetica"/>
                  </a:rPr>
                  <a:t>真近点離角</a:t>
                </a:r>
                <a:r>
                  <a:rPr kumimoji="1" lang="en-US" altLang="ja-JP" dirty="0" smtClean="0">
                    <a:latin typeface="Helvetica"/>
                    <a:cs typeface="Helvetica"/>
                  </a:rPr>
                  <a:t>: 0rad</a:t>
                </a:r>
                <a:endParaRPr kumimoji="1" lang="ja-JP" altLang="en-US" dirty="0">
                  <a:latin typeface="Helvetica"/>
                  <a:cs typeface="Helvetica"/>
                </a:endParaRPr>
              </a:p>
            </p:txBody>
          </p:sp>
        </p:grpSp>
        <p:grpSp>
          <p:nvGrpSpPr>
            <p:cNvPr id="175" name="図形グループ 174"/>
            <p:cNvGrpSpPr/>
            <p:nvPr/>
          </p:nvGrpSpPr>
          <p:grpSpPr>
            <a:xfrm>
              <a:off x="3995915" y="3890227"/>
              <a:ext cx="2259022" cy="2527257"/>
              <a:chOff x="3995915" y="3890227"/>
              <a:chExt cx="2259022" cy="2527257"/>
            </a:xfrm>
          </p:grpSpPr>
          <p:sp>
            <p:nvSpPr>
              <p:cNvPr id="171" name="テキスト ボックス 170"/>
              <p:cNvSpPr txBox="1"/>
              <p:nvPr/>
            </p:nvSpPr>
            <p:spPr>
              <a:xfrm>
                <a:off x="4537063" y="3890227"/>
                <a:ext cx="1287532" cy="369332"/>
              </a:xfrm>
              <a:prstGeom prst="rect">
                <a:avLst/>
              </a:prstGeom>
              <a:noFill/>
            </p:spPr>
            <p:txBody>
              <a:bodyPr wrap="none" rtlCol="0">
                <a:spAutoFit/>
              </a:bodyPr>
              <a:lstStyle/>
              <a:p>
                <a:r>
                  <a:rPr kumimoji="1" lang="en-US" altLang="ja-JP" dirty="0" smtClean="0">
                    <a:latin typeface="Helvetica"/>
                    <a:cs typeface="Helvetica"/>
                  </a:rPr>
                  <a:t>N</a:t>
                </a:r>
                <a:r>
                  <a:rPr kumimoji="1" lang="ja-JP" altLang="en-US" dirty="0" smtClean="0"/>
                  <a:t>体計算用</a:t>
                </a:r>
                <a:endParaRPr kumimoji="1" lang="ja-JP" altLang="en-US" dirty="0"/>
              </a:p>
            </p:txBody>
          </p:sp>
          <p:sp>
            <p:nvSpPr>
              <p:cNvPr id="172" name="角丸四角形 171"/>
              <p:cNvSpPr/>
              <p:nvPr/>
            </p:nvSpPr>
            <p:spPr>
              <a:xfrm>
                <a:off x="3995915" y="4279131"/>
                <a:ext cx="2259022" cy="213835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76" name="図形グループ 175"/>
          <p:cNvGrpSpPr/>
          <p:nvPr/>
        </p:nvGrpSpPr>
        <p:grpSpPr>
          <a:xfrm>
            <a:off x="4749669" y="5019288"/>
            <a:ext cx="1935742" cy="1321474"/>
            <a:chOff x="6822931" y="3893541"/>
            <a:chExt cx="1935742" cy="1321474"/>
          </a:xfrm>
        </p:grpSpPr>
        <p:pic>
          <p:nvPicPr>
            <p:cNvPr id="15" name="図 1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4444323"/>
              <a:ext cx="1608521" cy="228622"/>
            </a:xfrm>
            <a:prstGeom prst="rect">
              <a:avLst/>
            </a:prstGeom>
          </p:spPr>
        </p:pic>
        <p:pic>
          <p:nvPicPr>
            <p:cNvPr id="16" name="図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949" y="4788931"/>
              <a:ext cx="1127892" cy="300230"/>
            </a:xfrm>
            <a:prstGeom prst="rect">
              <a:avLst/>
            </a:prstGeom>
          </p:spPr>
        </p:pic>
        <p:sp>
          <p:nvSpPr>
            <p:cNvPr id="173" name="テキスト ボックス 172"/>
            <p:cNvSpPr txBox="1"/>
            <p:nvPr/>
          </p:nvSpPr>
          <p:spPr>
            <a:xfrm>
              <a:off x="7036437" y="3893541"/>
              <a:ext cx="1582484" cy="369332"/>
            </a:xfrm>
            <a:prstGeom prst="rect">
              <a:avLst/>
            </a:prstGeom>
            <a:noFill/>
          </p:spPr>
          <p:txBody>
            <a:bodyPr wrap="none" rtlCol="0">
              <a:spAutoFit/>
            </a:bodyPr>
            <a:lstStyle/>
            <a:p>
              <a:r>
                <a:rPr kumimoji="1" lang="ja-JP" altLang="en-US" dirty="0" smtClean="0"/>
                <a:t>統計的手法用</a:t>
              </a:r>
              <a:endParaRPr kumimoji="1" lang="ja-JP" altLang="en-US" dirty="0"/>
            </a:p>
          </p:txBody>
        </p:sp>
        <p:sp>
          <p:nvSpPr>
            <p:cNvPr id="174" name="角丸四角形 173"/>
            <p:cNvSpPr/>
            <p:nvPr/>
          </p:nvSpPr>
          <p:spPr>
            <a:xfrm>
              <a:off x="6822931" y="4297537"/>
              <a:ext cx="1935742" cy="91747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3" name="図形グループ 182"/>
          <p:cNvGrpSpPr/>
          <p:nvPr/>
        </p:nvGrpSpPr>
        <p:grpSpPr>
          <a:xfrm>
            <a:off x="2343242" y="1343941"/>
            <a:ext cx="4036393" cy="3086502"/>
            <a:chOff x="2343242" y="1343941"/>
            <a:chExt cx="4036393" cy="3086502"/>
          </a:xfrm>
        </p:grpSpPr>
        <p:grpSp>
          <p:nvGrpSpPr>
            <p:cNvPr id="122" name="図形グループ 121"/>
            <p:cNvGrpSpPr/>
            <p:nvPr/>
          </p:nvGrpSpPr>
          <p:grpSpPr>
            <a:xfrm>
              <a:off x="2343242" y="1343941"/>
              <a:ext cx="4036393" cy="3086502"/>
              <a:chOff x="2069795" y="1850355"/>
              <a:chExt cx="4036393" cy="3086502"/>
            </a:xfrm>
          </p:grpSpPr>
          <p:pic>
            <p:nvPicPr>
              <p:cNvPr id="8" name="図 7" descr="Ejection_cone30equidistant_v1011curl_3D.pdf"/>
              <p:cNvPicPr>
                <a:picLocks noChangeAspect="1"/>
              </p:cNvPicPr>
              <p:nvPr/>
            </p:nvPicPr>
            <p:blipFill rotWithShape="1">
              <a:blip r:embed="rId4">
                <a:extLst>
                  <a:ext uri="{28A0092B-C50C-407E-A947-70E740481C1C}">
                    <a14:useLocalDpi xmlns:a14="http://schemas.microsoft.com/office/drawing/2010/main" val="0"/>
                  </a:ext>
                </a:extLst>
              </a:blip>
              <a:srcRect l="26112" t="11157" r="18185" b="11808"/>
              <a:stretch/>
            </p:blipFill>
            <p:spPr>
              <a:xfrm>
                <a:off x="3454961" y="1850355"/>
                <a:ext cx="2651227" cy="2749595"/>
              </a:xfrm>
              <a:prstGeom prst="rect">
                <a:avLst/>
              </a:prstGeom>
            </p:spPr>
          </p:pic>
          <p:sp>
            <p:nvSpPr>
              <p:cNvPr id="119" name="正方形/長方形 118"/>
              <p:cNvSpPr/>
              <p:nvPr/>
            </p:nvSpPr>
            <p:spPr>
              <a:xfrm rot="1082583">
                <a:off x="3417372" y="4285058"/>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正方形/長方形 119"/>
              <p:cNvSpPr/>
              <p:nvPr/>
            </p:nvSpPr>
            <p:spPr>
              <a:xfrm rot="18675404">
                <a:off x="4823624" y="4051030"/>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正方形/長方形 120"/>
              <p:cNvSpPr/>
              <p:nvPr/>
            </p:nvSpPr>
            <p:spPr>
              <a:xfrm rot="16486930">
                <a:off x="5210060" y="2843714"/>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880" y="2376101"/>
                <a:ext cx="626929" cy="299836"/>
              </a:xfrm>
              <a:prstGeom prst="rect">
                <a:avLst/>
              </a:prstGeom>
            </p:spPr>
          </p:pic>
          <p:pic>
            <p:nvPicPr>
              <p:cNvPr id="10" name="図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6430" y="2587482"/>
                <a:ext cx="901377" cy="300459"/>
              </a:xfrm>
              <a:prstGeom prst="rect">
                <a:avLst/>
              </a:prstGeom>
            </p:spPr>
          </p:pic>
          <p:grpSp>
            <p:nvGrpSpPr>
              <p:cNvPr id="113" name="図形グループ 112"/>
              <p:cNvGrpSpPr/>
              <p:nvPr/>
            </p:nvGrpSpPr>
            <p:grpSpPr>
              <a:xfrm>
                <a:off x="2069795" y="1903072"/>
                <a:ext cx="3930328" cy="2596735"/>
                <a:chOff x="2069796" y="2180124"/>
                <a:chExt cx="3930328" cy="2596735"/>
              </a:xfrm>
            </p:grpSpPr>
            <p:sp>
              <p:nvSpPr>
                <p:cNvPr id="102" name="正方形/長方形 101"/>
                <p:cNvSpPr/>
                <p:nvPr/>
              </p:nvSpPr>
              <p:spPr>
                <a:xfrm>
                  <a:off x="2069796" y="3502205"/>
                  <a:ext cx="544140" cy="55820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4" name="直線コネクタ 103"/>
                <p:cNvCxnSpPr/>
                <p:nvPr/>
              </p:nvCxnSpPr>
              <p:spPr>
                <a:xfrm flipV="1">
                  <a:off x="2613936" y="2180125"/>
                  <a:ext cx="841026" cy="1325182"/>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p:cNvCxnSpPr/>
                <p:nvPr/>
              </p:nvCxnSpPr>
              <p:spPr>
                <a:xfrm>
                  <a:off x="2613936" y="4060408"/>
                  <a:ext cx="841026" cy="716451"/>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2" name="正方形/長方形 111"/>
                <p:cNvSpPr/>
                <p:nvPr/>
              </p:nvSpPr>
              <p:spPr>
                <a:xfrm>
                  <a:off x="3445759" y="2180124"/>
                  <a:ext cx="2554365" cy="259673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 name="図形グループ 17"/>
              <p:cNvGrpSpPr/>
              <p:nvPr/>
            </p:nvGrpSpPr>
            <p:grpSpPr>
              <a:xfrm>
                <a:off x="3371728" y="2389104"/>
                <a:ext cx="607594" cy="852261"/>
                <a:chOff x="6872590" y="1742073"/>
                <a:chExt cx="607594" cy="852261"/>
              </a:xfrm>
            </p:grpSpPr>
            <p:sp>
              <p:nvSpPr>
                <p:cNvPr id="19" name="テキスト ボックス 18"/>
                <p:cNvSpPr txBox="1"/>
                <p:nvPr/>
              </p:nvSpPr>
              <p:spPr>
                <a:xfrm>
                  <a:off x="7134497" y="2225002"/>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20" name="図形グループ 19"/>
                <p:cNvGrpSpPr/>
                <p:nvPr/>
              </p:nvGrpSpPr>
              <p:grpSpPr>
                <a:xfrm>
                  <a:off x="7127199" y="1856671"/>
                  <a:ext cx="352985" cy="538939"/>
                  <a:chOff x="7127199" y="1856671"/>
                  <a:chExt cx="352985" cy="538939"/>
                </a:xfrm>
              </p:grpSpPr>
              <p:cxnSp>
                <p:nvCxnSpPr>
                  <p:cNvPr id="23" name="直線矢印コネクタ 22"/>
                  <p:cNvCxnSpPr/>
                  <p:nvPr/>
                </p:nvCxnSpPr>
                <p:spPr>
                  <a:xfrm>
                    <a:off x="7143869" y="2277929"/>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flipV="1">
                    <a:off x="7139867" y="204864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H="1" flipV="1">
                    <a:off x="7127199" y="1856671"/>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テキスト ボックス 20"/>
                <p:cNvSpPr txBox="1"/>
                <p:nvPr/>
              </p:nvSpPr>
              <p:spPr>
                <a:xfrm>
                  <a:off x="7123950" y="1742073"/>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22" name="テキスト ボックス 21"/>
                <p:cNvSpPr txBox="1"/>
                <p:nvPr/>
              </p:nvSpPr>
              <p:spPr>
                <a:xfrm>
                  <a:off x="6872590" y="1828931"/>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sp>
            <p:nvSpPr>
              <p:cNvPr id="115" name="正方形/長方形 114"/>
              <p:cNvSpPr/>
              <p:nvPr/>
            </p:nvSpPr>
            <p:spPr>
              <a:xfrm>
                <a:off x="4006249" y="3894037"/>
                <a:ext cx="980181" cy="369332"/>
              </a:xfrm>
              <a:prstGeom prst="rect">
                <a:avLst/>
              </a:prstGeom>
            </p:spPr>
            <p:txBody>
              <a:bodyPr wrap="none">
                <a:spAutoFit/>
              </a:bodyPr>
              <a:lstStyle/>
              <a:p>
                <a:r>
                  <a:rPr kumimoji="1" lang="en-US" altLang="ja-JP" dirty="0" smtClean="0">
                    <a:latin typeface="Helvetica"/>
                    <a:cs typeface="Helvetica"/>
                  </a:rPr>
                  <a:t>(0.99,0</a:t>
                </a:r>
                <a:r>
                  <a:rPr kumimoji="1" lang="en-US" altLang="ja-JP" dirty="0">
                    <a:latin typeface="Helvetica"/>
                    <a:cs typeface="Helvetica"/>
                  </a:rPr>
                  <a:t>)</a:t>
                </a:r>
                <a:endParaRPr lang="ja-JP" altLang="en-US" dirty="0"/>
              </a:p>
            </p:txBody>
          </p:sp>
        </p:grpSp>
        <p:sp>
          <p:nvSpPr>
            <p:cNvPr id="161" name="テキスト ボックス 160"/>
            <p:cNvSpPr txBox="1"/>
            <p:nvPr/>
          </p:nvSpPr>
          <p:spPr>
            <a:xfrm>
              <a:off x="3956530" y="2927068"/>
              <a:ext cx="646331" cy="369332"/>
            </a:xfrm>
            <a:prstGeom prst="rect">
              <a:avLst/>
            </a:prstGeom>
            <a:noFill/>
          </p:spPr>
          <p:txBody>
            <a:bodyPr wrap="none" rtlCol="0">
              <a:spAutoFit/>
            </a:bodyPr>
            <a:lstStyle/>
            <a:p>
              <a:r>
                <a:rPr kumimoji="1" lang="ja-JP" altLang="en-US" dirty="0" smtClean="0"/>
                <a:t>惑星</a:t>
              </a:r>
              <a:endParaRPr kumimoji="1" lang="ja-JP" altLang="en-US" dirty="0"/>
            </a:p>
          </p:txBody>
        </p:sp>
        <p:sp>
          <p:nvSpPr>
            <p:cNvPr id="162" name="テキスト ボックス 161"/>
            <p:cNvSpPr txBox="1"/>
            <p:nvPr/>
          </p:nvSpPr>
          <p:spPr>
            <a:xfrm>
              <a:off x="5627239" y="2742390"/>
              <a:ext cx="646331" cy="369332"/>
            </a:xfrm>
            <a:prstGeom prst="rect">
              <a:avLst/>
            </a:prstGeom>
            <a:noFill/>
          </p:spPr>
          <p:txBody>
            <a:bodyPr wrap="none" rtlCol="0">
              <a:spAutoFit/>
            </a:bodyPr>
            <a:lstStyle/>
            <a:p>
              <a:r>
                <a:rPr kumimoji="1" lang="ja-JP" altLang="en-US" dirty="0" smtClean="0"/>
                <a:t>破片</a:t>
              </a:r>
              <a:endParaRPr kumimoji="1" lang="ja-JP" altLang="en-US" dirty="0"/>
            </a:p>
          </p:txBody>
        </p:sp>
        <p:sp>
          <p:nvSpPr>
            <p:cNvPr id="178" name="テキスト ボックス 177"/>
            <p:cNvSpPr txBox="1"/>
            <p:nvPr/>
          </p:nvSpPr>
          <p:spPr>
            <a:xfrm>
              <a:off x="4073316" y="4020922"/>
              <a:ext cx="1779718" cy="369332"/>
            </a:xfrm>
            <a:prstGeom prst="rect">
              <a:avLst/>
            </a:prstGeom>
            <a:noFill/>
          </p:spPr>
          <p:txBody>
            <a:bodyPr wrap="none" rtlCol="0">
              <a:spAutoFit/>
            </a:bodyPr>
            <a:lstStyle/>
            <a:p>
              <a:r>
                <a:rPr kumimoji="1" lang="ja-JP" altLang="en-US" dirty="0" smtClean="0"/>
                <a:t>コーン状に放出</a:t>
              </a:r>
              <a:endParaRPr kumimoji="1" lang="ja-JP" altLang="en-US" dirty="0"/>
            </a:p>
          </p:txBody>
        </p:sp>
      </p:grpSp>
      <p:grpSp>
        <p:nvGrpSpPr>
          <p:cNvPr id="184" name="図形グループ 183"/>
          <p:cNvGrpSpPr/>
          <p:nvPr/>
        </p:nvGrpSpPr>
        <p:grpSpPr>
          <a:xfrm>
            <a:off x="126902" y="4310031"/>
            <a:ext cx="4354502" cy="2248548"/>
            <a:chOff x="126902" y="4310031"/>
            <a:chExt cx="4354502" cy="2248548"/>
          </a:xfrm>
        </p:grpSpPr>
        <p:cxnSp>
          <p:nvCxnSpPr>
            <p:cNvPr id="153" name="直線矢印コネクタ 152"/>
            <p:cNvCxnSpPr/>
            <p:nvPr/>
          </p:nvCxnSpPr>
          <p:spPr>
            <a:xfrm flipV="1">
              <a:off x="2789853" y="4912228"/>
              <a:ext cx="0" cy="2580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82" name="図形グループ 181"/>
            <p:cNvGrpSpPr/>
            <p:nvPr/>
          </p:nvGrpSpPr>
          <p:grpSpPr>
            <a:xfrm>
              <a:off x="126902" y="4310031"/>
              <a:ext cx="4354502" cy="2248548"/>
              <a:chOff x="-28264" y="4282425"/>
              <a:chExt cx="4354502" cy="2248548"/>
            </a:xfrm>
          </p:grpSpPr>
          <p:cxnSp>
            <p:nvCxnSpPr>
              <p:cNvPr id="164" name="直線矢印コネクタ 163"/>
              <p:cNvCxnSpPr/>
              <p:nvPr/>
            </p:nvCxnSpPr>
            <p:spPr>
              <a:xfrm>
                <a:off x="2706022" y="5215014"/>
                <a:ext cx="301324" cy="0"/>
              </a:xfrm>
              <a:prstGeom prst="straightConnector1">
                <a:avLst/>
              </a:prstGeom>
              <a:ln w="508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1" name="図形グループ 180"/>
              <p:cNvGrpSpPr/>
              <p:nvPr/>
            </p:nvGrpSpPr>
            <p:grpSpPr>
              <a:xfrm>
                <a:off x="-28264" y="4282425"/>
                <a:ext cx="4354502" cy="2248548"/>
                <a:chOff x="-175512" y="4264021"/>
                <a:chExt cx="4354502" cy="2248548"/>
              </a:xfrm>
            </p:grpSpPr>
            <p:sp>
              <p:nvSpPr>
                <p:cNvPr id="147" name="テキスト ボックス 146"/>
                <p:cNvSpPr txBox="1"/>
                <p:nvPr/>
              </p:nvSpPr>
              <p:spPr>
                <a:xfrm>
                  <a:off x="2039277" y="5328036"/>
                  <a:ext cx="877163" cy="369332"/>
                </a:xfrm>
                <a:prstGeom prst="rect">
                  <a:avLst/>
                </a:prstGeom>
                <a:noFill/>
              </p:spPr>
              <p:txBody>
                <a:bodyPr wrap="none" rtlCol="0">
                  <a:spAutoFit/>
                </a:bodyPr>
                <a:lstStyle/>
                <a:p>
                  <a:r>
                    <a:rPr kumimoji="1" lang="ja-JP" altLang="en-US" dirty="0" smtClean="0"/>
                    <a:t>近日点</a:t>
                  </a:r>
                  <a:endParaRPr kumimoji="1" lang="ja-JP" altLang="en-US" dirty="0"/>
                </a:p>
              </p:txBody>
            </p:sp>
            <p:sp>
              <p:nvSpPr>
                <p:cNvPr id="156" name="テキスト ボックス 155"/>
                <p:cNvSpPr txBox="1"/>
                <p:nvPr/>
              </p:nvSpPr>
              <p:spPr>
                <a:xfrm>
                  <a:off x="1986968" y="4473705"/>
                  <a:ext cx="1107996" cy="369332"/>
                </a:xfrm>
                <a:prstGeom prst="rect">
                  <a:avLst/>
                </a:prstGeom>
                <a:noFill/>
              </p:spPr>
              <p:txBody>
                <a:bodyPr wrap="none" rtlCol="0">
                  <a:spAutoFit/>
                </a:bodyPr>
                <a:lstStyle/>
                <a:p>
                  <a:r>
                    <a:rPr kumimoji="1" lang="ja-JP" altLang="en-US" dirty="0" smtClean="0"/>
                    <a:t>進行方向</a:t>
                  </a:r>
                  <a:endParaRPr kumimoji="1" lang="ja-JP" altLang="en-US" dirty="0"/>
                </a:p>
              </p:txBody>
            </p:sp>
            <p:sp>
              <p:nvSpPr>
                <p:cNvPr id="166" name="テキスト ボックス 165"/>
                <p:cNvSpPr txBox="1"/>
                <p:nvPr/>
              </p:nvSpPr>
              <p:spPr>
                <a:xfrm>
                  <a:off x="2882467" y="4880192"/>
                  <a:ext cx="1296523" cy="646331"/>
                </a:xfrm>
                <a:prstGeom prst="rect">
                  <a:avLst/>
                </a:prstGeom>
                <a:noFill/>
              </p:spPr>
              <p:txBody>
                <a:bodyPr wrap="square" rtlCol="0">
                  <a:spAutoFit/>
                </a:bodyPr>
                <a:lstStyle/>
                <a:p>
                  <a:r>
                    <a:rPr kumimoji="1" lang="ja-JP" altLang="en-US" dirty="0" smtClean="0"/>
                    <a:t>破片の</a:t>
                  </a:r>
                  <a:endParaRPr kumimoji="1" lang="en-US" altLang="ja-JP" dirty="0" smtClean="0"/>
                </a:p>
                <a:p>
                  <a:r>
                    <a:rPr kumimoji="1" lang="ja-JP" altLang="en-US" dirty="0" smtClean="0"/>
                    <a:t>放出方向</a:t>
                  </a:r>
                  <a:endParaRPr kumimoji="1" lang="ja-JP" altLang="en-US" dirty="0"/>
                </a:p>
              </p:txBody>
            </p:sp>
            <p:grpSp>
              <p:nvGrpSpPr>
                <p:cNvPr id="144" name="図形グループ 143"/>
                <p:cNvGrpSpPr/>
                <p:nvPr/>
              </p:nvGrpSpPr>
              <p:grpSpPr>
                <a:xfrm>
                  <a:off x="-175512" y="4264021"/>
                  <a:ext cx="3769633" cy="2248548"/>
                  <a:chOff x="-261371" y="4311507"/>
                  <a:chExt cx="3769633" cy="2248548"/>
                </a:xfrm>
              </p:grpSpPr>
              <p:grpSp>
                <p:nvGrpSpPr>
                  <p:cNvPr id="139" name="図形グループ 138"/>
                  <p:cNvGrpSpPr/>
                  <p:nvPr/>
                </p:nvGrpSpPr>
                <p:grpSpPr>
                  <a:xfrm>
                    <a:off x="-261371" y="4311507"/>
                    <a:ext cx="3769633" cy="2096847"/>
                    <a:chOff x="1180266" y="4215402"/>
                    <a:chExt cx="3769633" cy="2096847"/>
                  </a:xfrm>
                </p:grpSpPr>
                <p:grpSp>
                  <p:nvGrpSpPr>
                    <p:cNvPr id="136" name="図形グループ 135"/>
                    <p:cNvGrpSpPr/>
                    <p:nvPr/>
                  </p:nvGrpSpPr>
                  <p:grpSpPr>
                    <a:xfrm>
                      <a:off x="1180266" y="4215402"/>
                      <a:ext cx="3769633" cy="2096847"/>
                      <a:chOff x="1349641" y="4487083"/>
                      <a:chExt cx="3769633" cy="2096847"/>
                    </a:xfrm>
                  </p:grpSpPr>
                  <p:sp>
                    <p:nvSpPr>
                      <p:cNvPr id="117" name="円/楕円 116"/>
                      <p:cNvSpPr>
                        <a:spLocks noChangeAspect="1"/>
                      </p:cNvSpPr>
                      <p:nvPr/>
                    </p:nvSpPr>
                    <p:spPr>
                      <a:xfrm>
                        <a:off x="2235828" y="4637664"/>
                        <a:ext cx="1780305" cy="1586357"/>
                      </a:xfrm>
                      <a:prstGeom prst="ellipse">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3" name="図形グループ 132"/>
                      <p:cNvGrpSpPr/>
                      <p:nvPr/>
                    </p:nvGrpSpPr>
                    <p:grpSpPr>
                      <a:xfrm>
                        <a:off x="1349641" y="4487083"/>
                        <a:ext cx="3769633" cy="2096847"/>
                        <a:chOff x="1261714" y="4561702"/>
                        <a:chExt cx="3769633" cy="2096847"/>
                      </a:xfrm>
                    </p:grpSpPr>
                    <p:cxnSp>
                      <p:nvCxnSpPr>
                        <p:cNvPr id="125" name="直線矢印コネクタ 124"/>
                        <p:cNvCxnSpPr/>
                        <p:nvPr/>
                      </p:nvCxnSpPr>
                      <p:spPr>
                        <a:xfrm flipV="1">
                          <a:off x="2079019" y="4574426"/>
                          <a:ext cx="17563" cy="1895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直線矢印コネクタ 127"/>
                        <p:cNvCxnSpPr/>
                        <p:nvPr/>
                      </p:nvCxnSpPr>
                      <p:spPr>
                        <a:xfrm>
                          <a:off x="2073587" y="6468524"/>
                          <a:ext cx="2013663" cy="1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テキスト ボックス 130"/>
                        <p:cNvSpPr txBox="1"/>
                        <p:nvPr/>
                      </p:nvSpPr>
                      <p:spPr>
                        <a:xfrm>
                          <a:off x="4218204" y="6289217"/>
                          <a:ext cx="813143" cy="369332"/>
                        </a:xfrm>
                        <a:prstGeom prst="rect">
                          <a:avLst/>
                        </a:prstGeom>
                        <a:noFill/>
                      </p:spPr>
                      <p:txBody>
                        <a:bodyPr wrap="none" rtlCol="0">
                          <a:spAutoFit/>
                        </a:bodyPr>
                        <a:lstStyle/>
                        <a:p>
                          <a:r>
                            <a:rPr kumimoji="1" lang="en-US" altLang="ja-JP" dirty="0" smtClean="0">
                              <a:latin typeface="Helvetica"/>
                              <a:cs typeface="Helvetica"/>
                            </a:rPr>
                            <a:t>x [AU]</a:t>
                          </a:r>
                          <a:endParaRPr kumimoji="1" lang="ja-JP" altLang="en-US" dirty="0">
                            <a:latin typeface="Helvetica"/>
                            <a:cs typeface="Helvetica"/>
                          </a:endParaRPr>
                        </a:p>
                      </p:txBody>
                    </p:sp>
                    <p:sp>
                      <p:nvSpPr>
                        <p:cNvPr id="132" name="テキスト ボックス 131"/>
                        <p:cNvSpPr txBox="1"/>
                        <p:nvPr/>
                      </p:nvSpPr>
                      <p:spPr>
                        <a:xfrm>
                          <a:off x="1261714" y="4561702"/>
                          <a:ext cx="813143" cy="369332"/>
                        </a:xfrm>
                        <a:prstGeom prst="rect">
                          <a:avLst/>
                        </a:prstGeom>
                        <a:noFill/>
                      </p:spPr>
                      <p:txBody>
                        <a:bodyPr wrap="none" rtlCol="0">
                          <a:spAutoFit/>
                        </a:bodyPr>
                        <a:lstStyle/>
                        <a:p>
                          <a:r>
                            <a:rPr kumimoji="1" lang="en-US" altLang="ja-JP" dirty="0" smtClean="0">
                              <a:latin typeface="Helvetica"/>
                              <a:cs typeface="Helvetica"/>
                            </a:rPr>
                            <a:t>y [AU]</a:t>
                          </a:r>
                          <a:endParaRPr kumimoji="1" lang="ja-JP" altLang="en-US" dirty="0">
                            <a:latin typeface="Helvetica"/>
                            <a:cs typeface="Helvetica"/>
                          </a:endParaRPr>
                        </a:p>
                      </p:txBody>
                    </p:sp>
                  </p:grpSp>
                </p:grpSp>
                <p:sp>
                  <p:nvSpPr>
                    <p:cNvPr id="137" name="円/楕円 136"/>
                    <p:cNvSpPr>
                      <a:spLocks noChangeAspect="1"/>
                    </p:cNvSpPr>
                    <p:nvPr/>
                  </p:nvSpPr>
                  <p:spPr>
                    <a:xfrm>
                      <a:off x="3756897" y="5058826"/>
                      <a:ext cx="175476" cy="175476"/>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星 5 137"/>
                    <p:cNvSpPr>
                      <a:spLocks noChangeAspect="1"/>
                    </p:cNvSpPr>
                    <p:nvPr/>
                  </p:nvSpPr>
                  <p:spPr>
                    <a:xfrm>
                      <a:off x="2969073" y="4955143"/>
                      <a:ext cx="329984" cy="329984"/>
                    </a:xfrm>
                    <a:prstGeom prst="star5">
                      <a:avLst/>
                    </a:prstGeom>
                    <a:gradFill flip="none" rotWithShape="1">
                      <a:gsLst>
                        <a:gs pos="0">
                          <a:srgbClr val="FFFF00"/>
                        </a:gs>
                        <a:gs pos="100000">
                          <a:schemeClr val="accent6"/>
                        </a:gs>
                      </a:gsLst>
                      <a:path path="circle">
                        <a:fillToRect l="50000" t="50000" r="50000" b="50000"/>
                      </a:path>
                      <a:tileRect/>
                    </a:gra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40" name="テキスト ボックス 139"/>
                  <p:cNvSpPr txBox="1"/>
                  <p:nvPr/>
                </p:nvSpPr>
                <p:spPr>
                  <a:xfrm>
                    <a:off x="1527589" y="6181521"/>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1" name="テキスト ボックス 140"/>
                  <p:cNvSpPr txBox="1"/>
                  <p:nvPr/>
                </p:nvSpPr>
                <p:spPr>
                  <a:xfrm>
                    <a:off x="217036" y="5051248"/>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2" name="テキスト ボックス 141"/>
                  <p:cNvSpPr txBox="1"/>
                  <p:nvPr/>
                </p:nvSpPr>
                <p:spPr>
                  <a:xfrm>
                    <a:off x="2091470" y="6190723"/>
                    <a:ext cx="633933" cy="369332"/>
                  </a:xfrm>
                  <a:prstGeom prst="rect">
                    <a:avLst/>
                  </a:prstGeom>
                  <a:noFill/>
                </p:spPr>
                <p:txBody>
                  <a:bodyPr wrap="none" rtlCol="0">
                    <a:spAutoFit/>
                  </a:bodyPr>
                  <a:lstStyle/>
                  <a:p>
                    <a:r>
                      <a:rPr kumimoji="1" lang="en-US" altLang="ja-JP" dirty="0" smtClean="0">
                        <a:latin typeface="Helvetica"/>
                        <a:cs typeface="Helvetica"/>
                      </a:rPr>
                      <a:t>0.99</a:t>
                    </a:r>
                    <a:endParaRPr kumimoji="1" lang="ja-JP" altLang="en-US" dirty="0">
                      <a:latin typeface="Helvetica"/>
                      <a:cs typeface="Helvetica"/>
                    </a:endParaRPr>
                  </a:p>
                </p:txBody>
              </p:sp>
            </p:grpSp>
          </p:grpSp>
        </p:grpSp>
      </p:grpSp>
    </p:spTree>
    <p:extLst>
      <p:ext uri="{BB962C8B-B14F-4D97-AF65-F5344CB8AC3E}">
        <p14:creationId xmlns:p14="http://schemas.microsoft.com/office/powerpoint/2010/main" val="35127275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r>
              <a:rPr kumimoji="1" lang="ja-JP" altLang="en-US" dirty="0" smtClean="0"/>
              <a:t>　破片の軌道と質量の時間進化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pic>
        <p:nvPicPr>
          <p:cNvPr id="44" name="図 43" descr="L2cone30equidistant_v1011curl_OnlyPlanet_1000yr.pdf"/>
          <p:cNvPicPr>
            <a:picLocks noChangeAspect="1"/>
          </p:cNvPicPr>
          <p:nvPr/>
        </p:nvPicPr>
        <p:blipFill rotWithShape="1">
          <a:blip r:embed="rId2">
            <a:extLst>
              <a:ext uri="{28A0092B-C50C-407E-A947-70E740481C1C}">
                <a14:useLocalDpi xmlns:a14="http://schemas.microsoft.com/office/drawing/2010/main" val="0"/>
              </a:ext>
            </a:extLst>
          </a:blip>
          <a:srcRect l="5393" t="1979" r="2978" b="7205"/>
          <a:stretch/>
        </p:blipFill>
        <p:spPr>
          <a:xfrm>
            <a:off x="1062309" y="1214703"/>
            <a:ext cx="7039224" cy="5232162"/>
          </a:xfrm>
          <a:prstGeom prst="rect">
            <a:avLst/>
          </a:prstGeom>
        </p:spPr>
      </p:pic>
      <p:sp>
        <p:nvSpPr>
          <p:cNvPr id="45" name="テキスト ボックス 44"/>
          <p:cNvSpPr txBox="1"/>
          <p:nvPr/>
        </p:nvSpPr>
        <p:spPr>
          <a:xfrm>
            <a:off x="340498" y="845371"/>
            <a:ext cx="4147716" cy="369332"/>
          </a:xfrm>
          <a:prstGeom prst="rect">
            <a:avLst/>
          </a:prstGeom>
          <a:noFill/>
        </p:spPr>
        <p:txBody>
          <a:bodyPr wrap="none" rtlCol="0">
            <a:spAutoFit/>
          </a:bodyPr>
          <a:lstStyle/>
          <a:p>
            <a:r>
              <a:rPr kumimoji="1" lang="en-US" altLang="ja-JP" dirty="0" smtClean="0">
                <a:latin typeface="Helvetica"/>
                <a:cs typeface="Helvetica"/>
              </a:rPr>
              <a:t>1, 10, 100, 1000</a:t>
            </a:r>
            <a:r>
              <a:rPr kumimoji="1" lang="ja-JP" altLang="en-US" dirty="0" smtClean="0"/>
              <a:t>年のスナップショット</a:t>
            </a:r>
            <a:endParaRPr kumimoji="1" lang="ja-JP" altLang="en-US" dirty="0"/>
          </a:p>
        </p:txBody>
      </p:sp>
      <p:sp>
        <p:nvSpPr>
          <p:cNvPr id="46" name="テキスト ボックス 45"/>
          <p:cNvSpPr txBox="1"/>
          <p:nvPr/>
        </p:nvSpPr>
        <p:spPr>
          <a:xfrm>
            <a:off x="4661753" y="844132"/>
            <a:ext cx="4325800" cy="369332"/>
          </a:xfrm>
          <a:prstGeom prst="rect">
            <a:avLst/>
          </a:prstGeom>
          <a:noFill/>
        </p:spPr>
        <p:txBody>
          <a:bodyPr wrap="none" rtlCol="0">
            <a:spAutoFit/>
          </a:bodyPr>
          <a:lstStyle/>
          <a:p>
            <a:r>
              <a:rPr kumimoji="1" lang="ja-JP" altLang="en-US" dirty="0" smtClean="0"/>
              <a:t>点はトレーサー、色は質量を表している</a:t>
            </a:r>
            <a:endParaRPr kumimoji="1" lang="ja-JP" altLang="en-US" dirty="0"/>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457200" y="1011447"/>
            <a:ext cx="8229600" cy="5365733"/>
          </a:xfrm>
        </p:spPr>
        <p:txBody>
          <a:bodyPr>
            <a:noAutofit/>
          </a:bodyPr>
          <a:lstStyle/>
          <a:p>
            <a:r>
              <a:rPr kumimoji="1" lang="ja-JP" altLang="en-US" sz="2200" dirty="0" smtClean="0"/>
              <a:t>巨大衝突ステージにおいて衝突破壊は非常に重要である。</a:t>
            </a:r>
            <a:endParaRPr kumimoji="1" lang="en-US" altLang="ja-JP" sz="2200" dirty="0" smtClean="0"/>
          </a:p>
          <a:p>
            <a:endParaRPr kumimoji="1" lang="en-US" altLang="ja-JP" sz="2200" dirty="0"/>
          </a:p>
          <a:p>
            <a:r>
              <a:rPr kumimoji="1" lang="ja-JP" altLang="en-US" sz="2200" dirty="0" smtClean="0"/>
              <a:t>暖かいデブリ円盤と巨大衝突ステージの関係を理解することで、地球型惑星形成の理解につながるかもしれない。</a:t>
            </a:r>
            <a:endParaRPr kumimoji="1" lang="en-US" altLang="ja-JP" sz="2200" dirty="0" smtClean="0"/>
          </a:p>
          <a:p>
            <a:endParaRPr kumimoji="1" lang="en-US" altLang="ja-JP" sz="2200" dirty="0"/>
          </a:p>
          <a:p>
            <a:r>
              <a:rPr kumimoji="1" lang="en-US" altLang="ja-JP" sz="2200" dirty="0" smtClean="0"/>
              <a:t>N</a:t>
            </a:r>
            <a:r>
              <a:rPr kumimoji="1" lang="ja-JP" altLang="en-US" sz="2200" dirty="0" smtClean="0"/>
              <a:t>体計算と統計的手法を組み合わせたハイブリッドコードを開発し、</a:t>
            </a:r>
            <a:r>
              <a:rPr kumimoji="1" lang="ja-JP" altLang="en-US" sz="2200" dirty="0"/>
              <a:t>衝突破壊時の破片はどのように振る舞うのかを</a:t>
            </a:r>
            <a:r>
              <a:rPr kumimoji="1" lang="ja-JP" altLang="en-US" sz="2200" dirty="0" smtClean="0"/>
              <a:t>調べ</a:t>
            </a:r>
            <a:r>
              <a:rPr kumimoji="1" lang="ja-JP" altLang="en-US" sz="2200" dirty="0" smtClean="0"/>
              <a:t>た。</a:t>
            </a:r>
            <a:endParaRPr kumimoji="1" lang="en-US" altLang="ja-JP" sz="2200" dirty="0" smtClean="0"/>
          </a:p>
          <a:p>
            <a:endParaRPr kumimoji="1" lang="en-US" altLang="ja-JP" sz="2200" dirty="0"/>
          </a:p>
          <a:p>
            <a:r>
              <a:rPr kumimoji="1" lang="ja-JP" altLang="en-US" sz="2200" dirty="0" smtClean="0"/>
              <a:t>計算の結果、相対速度が速い円盤の内側ほど破壊が進行しており、外側ではなかなか破壊が起きていないことがわかった。</a:t>
            </a:r>
            <a:endParaRPr kumimoji="1" lang="en-US" altLang="ja-JP" sz="2200" dirty="0" smtClean="0"/>
          </a:p>
          <a:p>
            <a:endParaRPr kumimoji="1" lang="en-US" altLang="ja-JP" sz="2200" dirty="0" smtClean="0"/>
          </a:p>
          <a:p>
            <a:r>
              <a:rPr kumimoji="1" lang="ja-JP" altLang="en-US" sz="2200" dirty="0" smtClean="0"/>
              <a:t>今後は、</a:t>
            </a:r>
            <a:r>
              <a:rPr kumimoji="1" lang="ja-JP" altLang="en-US" sz="2200" dirty="0" smtClean="0"/>
              <a:t>複数</a:t>
            </a:r>
            <a:r>
              <a:rPr kumimoji="1" lang="ja-JP" altLang="en-US" sz="2200" dirty="0"/>
              <a:t>の原始惑星が存在し、巨大衝突が起こるたびに破片を放出するような長時間シミュレーションを行いたい</a:t>
            </a:r>
            <a:r>
              <a:rPr kumimoji="1" lang="ja-JP" altLang="en-US" sz="2200" dirty="0" smtClean="0"/>
              <a:t>。</a:t>
            </a:r>
            <a:endParaRPr kumimoji="1" lang="en-US" altLang="ja-JP" sz="2200" dirty="0"/>
          </a:p>
          <a:p>
            <a:endParaRPr kumimoji="1" lang="ja-JP" altLang="en-US" sz="22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0"/>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今後の課題</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sp>
        <p:nvSpPr>
          <p:cNvPr id="7" name="コンテンツ プレースホルダー 2"/>
          <p:cNvSpPr>
            <a:spLocks noGrp="1"/>
          </p:cNvSpPr>
          <p:nvPr>
            <p:ph idx="1"/>
          </p:nvPr>
        </p:nvSpPr>
        <p:spPr>
          <a:xfrm>
            <a:off x="457200" y="1287517"/>
            <a:ext cx="8229600" cy="4838646"/>
          </a:xfrm>
        </p:spPr>
        <p:txBody>
          <a:bodyPr>
            <a:normAutofit/>
          </a:bodyPr>
          <a:lstStyle/>
          <a:p>
            <a:r>
              <a:rPr kumimoji="1" lang="ja-JP" altLang="en-US" sz="1800" dirty="0" smtClean="0"/>
              <a:t>破片が原始惑星表面に近い軌道をとるような近接遭遇も、</a:t>
            </a:r>
            <a:r>
              <a:rPr kumimoji="1" lang="en-US" altLang="ja-JP" sz="1800" dirty="0" smtClean="0"/>
              <a:t>4</a:t>
            </a:r>
            <a:r>
              <a:rPr kumimoji="1" lang="ja-JP" altLang="en-US" sz="1800" dirty="0" smtClean="0"/>
              <a:t>次のエルミート法と独立タイムステップを用いれば詳しく解くことができるため、原始惑星への降着や双曲線軌道になる場合を調べる。</a:t>
            </a:r>
            <a:endParaRPr kumimoji="1" lang="en-US" altLang="ja-JP" sz="1800" dirty="0" smtClean="0"/>
          </a:p>
          <a:p>
            <a:endParaRPr kumimoji="1" lang="en-US" altLang="ja-JP" sz="1800" dirty="0"/>
          </a:p>
          <a:p>
            <a:r>
              <a:rPr kumimoji="1" lang="ja-JP" altLang="en-US" sz="1800" dirty="0" smtClean="0"/>
              <a:t>統計的手法における扇形領域の</a:t>
            </a:r>
            <a:r>
              <a:rPr kumimoji="1" lang="en-US" altLang="ja-JP" sz="1800" dirty="0" smtClean="0"/>
              <a:t>      </a:t>
            </a:r>
            <a:r>
              <a:rPr kumimoji="1" lang="ja-JP" altLang="en-US" sz="1800" dirty="0" smtClean="0"/>
              <a:t>について、計算コストと抑えつつ領域に粒子が十分に入るような、適切な値を調べる。</a:t>
            </a:r>
            <a:endParaRPr kumimoji="1" lang="en-US" altLang="ja-JP" sz="1800" dirty="0" smtClean="0"/>
          </a:p>
          <a:p>
            <a:endParaRPr kumimoji="1" lang="en-US" altLang="ja-JP" sz="1800" dirty="0"/>
          </a:p>
          <a:p>
            <a:r>
              <a:rPr kumimoji="1" lang="ja-JP" altLang="en-US" sz="1800" dirty="0"/>
              <a:t>今回開発したハイブリッドコードを用いて、複数の原始惑星が存在し、巨大衝突が起こるたびに破片を放出するような長時間シミュレーションを行いたい。</a:t>
            </a:r>
            <a:endParaRPr kumimoji="1" lang="en-US" altLang="ja-JP" sz="1800" dirty="0"/>
          </a:p>
          <a:p>
            <a:pPr marL="0" indent="0">
              <a:buNone/>
            </a:pPr>
            <a:endParaRPr kumimoji="1" lang="ja-JP" altLang="en-US" sz="1800" dirty="0"/>
          </a:p>
        </p:txBody>
      </p:sp>
      <p:pic>
        <p:nvPicPr>
          <p:cNvPr id="9" name="図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999" y="2534424"/>
            <a:ext cx="323413" cy="264611"/>
          </a:xfrm>
          <a:prstGeom prst="rect">
            <a:avLst/>
          </a:prstGeom>
        </p:spPr>
      </p:pic>
    </p:spTree>
    <p:extLst>
      <p:ext uri="{BB962C8B-B14F-4D97-AF65-F5344CB8AC3E}">
        <p14:creationId xmlns:p14="http://schemas.microsoft.com/office/powerpoint/2010/main" val="4182176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惑星形成</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6" y="809801"/>
            <a:ext cx="6160661"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4"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6" cy="738664"/>
          </a:xfrm>
        </p:grpSpPr>
        <p:sp>
          <p:nvSpPr>
            <p:cNvPr id="13" name="テキスト ボックス 12"/>
            <p:cNvSpPr txBox="1"/>
            <p:nvPr/>
          </p:nvSpPr>
          <p:spPr>
            <a:xfrm>
              <a:off x="198560" y="4689660"/>
              <a:ext cx="4839786"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5" y="6023813"/>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6"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46742"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7" cy="369332"/>
          </a:xfrm>
        </p:grpSpPr>
        <p:sp>
          <p:nvSpPr>
            <p:cNvPr id="21" name="テキスト ボックス 20"/>
            <p:cNvSpPr txBox="1"/>
            <p:nvPr/>
          </p:nvSpPr>
          <p:spPr>
            <a:xfrm>
              <a:off x="2134461" y="5445707"/>
              <a:ext cx="2031325"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8" y="1468130"/>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4"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11" y="1426323"/>
            <a:ext cx="6415852" cy="4504747"/>
          </a:xfrm>
          <a:prstGeom prst="rect">
            <a:avLst/>
          </a:prstGeom>
        </p:spPr>
      </p:pic>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106592" y="2082783"/>
            <a:ext cx="8460415" cy="3145069"/>
            <a:chOff x="54229" y="2972608"/>
            <a:chExt cx="8460415"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54229" y="4186510"/>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1"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1" y="1633557"/>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311072"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2"/>
            <a:ext cx="5391227" cy="998545"/>
            <a:chOff x="1704256" y="3153410"/>
            <a:chExt cx="5391227"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033650" y="3153410"/>
              <a:ext cx="4061833" cy="369332"/>
            </a:xfrm>
            <a:prstGeom prst="rect">
              <a:avLst/>
            </a:prstGeom>
            <a:noFill/>
          </p:spPr>
          <p:txBody>
            <a:bodyPr wrap="none" rtlCol="0">
              <a:spAutoFit/>
            </a:bodyPr>
            <a:lstStyle/>
            <a:p>
              <a:r>
                <a:rPr kumimoji="1" lang="ja-JP" altLang="en-US" dirty="0" smtClean="0"/>
                <a:t>さまざまなサイズの</a:t>
              </a:r>
              <a:r>
                <a:rPr kumimoji="1" lang="ja-JP" altLang="en-US" dirty="0" smtClean="0"/>
                <a:t>破片</a:t>
              </a:r>
              <a:r>
                <a:rPr kumimoji="1" lang="en-US" altLang="ja-JP" dirty="0" smtClean="0"/>
                <a:t> </a:t>
              </a:r>
              <a:r>
                <a:rPr kumimoji="1" lang="en-US" altLang="ja-JP" dirty="0" smtClean="0"/>
                <a:t>(</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712642"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4" y="6006900"/>
            <a:ext cx="2255233" cy="369332"/>
          </a:xfrm>
          <a:prstGeom prst="rect">
            <a:avLst/>
          </a:prstGeom>
          <a:noFill/>
          <a:ln>
            <a:solidFill>
              <a:srgbClr val="4F81BD"/>
            </a:solidFill>
          </a:ln>
        </p:spPr>
        <p:txBody>
          <a:bodyPr wrap="none" rtlCol="0">
            <a:spAutoFit/>
          </a:bodyPr>
          <a:lstStyle/>
          <a:p>
            <a:r>
              <a:rPr kumimoji="1" lang="ja-JP" altLang="en-US" dirty="0" smtClean="0"/>
              <a:t>破壊も起こっている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3"/>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1" y="6010161"/>
            <a:ext cx="2031325" cy="369332"/>
          </a:xfrm>
          <a:prstGeom prst="rect">
            <a:avLst/>
          </a:prstGeom>
          <a:noFill/>
        </p:spPr>
        <p:txBody>
          <a:bodyPr wrap="none" rtlCol="0">
            <a:spAutoFit/>
          </a:bodyPr>
          <a:lstStyle/>
          <a:p>
            <a:r>
              <a:rPr kumimoji="1" lang="ja-JP" altLang="en-US"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pic>
        <p:nvPicPr>
          <p:cNvPr id="3" name="図 2" descr="MassDeple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60" y="1154491"/>
            <a:ext cx="7197205" cy="4948078"/>
          </a:xfrm>
          <a:prstGeom prst="rect">
            <a:avLst/>
          </a:prstGeom>
        </p:spPr>
      </p:pic>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14" name="テキスト ボックス 13"/>
          <p:cNvSpPr txBox="1"/>
          <p:nvPr/>
        </p:nvSpPr>
        <p:spPr>
          <a:xfrm>
            <a:off x="431357" y="1022063"/>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6" y="287329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2" y="2873298"/>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80" name="テキスト ボックス 79"/>
          <p:cNvSpPr txBox="1"/>
          <p:nvPr/>
        </p:nvSpPr>
        <p:spPr>
          <a:xfrm>
            <a:off x="3808013" y="299054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2015</a:t>
              </a:r>
              <a:endParaRPr kumimoji="1" lang="ja-JP" altLang="en-US" dirty="0">
                <a:latin typeface="Helvetica"/>
                <a:cs typeface="Helvetica"/>
              </a:endParaRPr>
            </a:p>
          </p:txBody>
        </p:sp>
      </p:grpSp>
      <p:grpSp>
        <p:nvGrpSpPr>
          <p:cNvPr id="388" name="図形グループ 387"/>
          <p:cNvGrpSpPr/>
          <p:nvPr/>
        </p:nvGrpSpPr>
        <p:grpSpPr>
          <a:xfrm>
            <a:off x="8162883" y="3666547"/>
            <a:ext cx="444155" cy="427142"/>
            <a:chOff x="3807098" y="2128725"/>
            <a:chExt cx="444155" cy="427142"/>
          </a:xfrm>
        </p:grpSpPr>
        <p:sp>
          <p:nvSpPr>
            <p:cNvPr id="389" name="円/楕円 388"/>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0" name="図形グループ 399"/>
          <p:cNvGrpSpPr/>
          <p:nvPr/>
        </p:nvGrpSpPr>
        <p:grpSpPr>
          <a:xfrm>
            <a:off x="7252789" y="3486699"/>
            <a:ext cx="756370" cy="1167588"/>
            <a:chOff x="7583577" y="2237228"/>
            <a:chExt cx="756370" cy="1167588"/>
          </a:xfrm>
        </p:grpSpPr>
        <p:grpSp>
          <p:nvGrpSpPr>
            <p:cNvPr id="401" name="図形グループ 400"/>
            <p:cNvGrpSpPr/>
            <p:nvPr/>
          </p:nvGrpSpPr>
          <p:grpSpPr>
            <a:xfrm>
              <a:off x="7701439" y="2809845"/>
              <a:ext cx="638508" cy="594971"/>
              <a:chOff x="2327654" y="2845730"/>
              <a:chExt cx="638508" cy="594971"/>
            </a:xfrm>
          </p:grpSpPr>
          <p:sp>
            <p:nvSpPr>
              <p:cNvPr id="426" name="円/楕円 42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2" name="図形グループ 401"/>
            <p:cNvGrpSpPr/>
            <p:nvPr/>
          </p:nvGrpSpPr>
          <p:grpSpPr>
            <a:xfrm>
              <a:off x="7583577" y="2237228"/>
              <a:ext cx="638508" cy="594971"/>
              <a:chOff x="2327654" y="2845730"/>
              <a:chExt cx="638508" cy="594971"/>
            </a:xfrm>
          </p:grpSpPr>
          <p:sp>
            <p:nvSpPr>
              <p:cNvPr id="403" name="円/楕円 40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49" name="下矢印 448"/>
          <p:cNvSpPr/>
          <p:nvPr/>
        </p:nvSpPr>
        <p:spPr>
          <a:xfrm rot="4700068">
            <a:off x="7861778" y="383621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50" name="図形グループ 449"/>
          <p:cNvGrpSpPr/>
          <p:nvPr/>
        </p:nvGrpSpPr>
        <p:grpSpPr>
          <a:xfrm>
            <a:off x="6542127" y="3645061"/>
            <a:ext cx="532776" cy="996096"/>
            <a:chOff x="6872915" y="2395590"/>
            <a:chExt cx="532776" cy="996096"/>
          </a:xfrm>
        </p:grpSpPr>
        <p:grpSp>
          <p:nvGrpSpPr>
            <p:cNvPr id="451" name="図形グループ 450"/>
            <p:cNvGrpSpPr>
              <a:grpSpLocks noChangeAspect="1"/>
            </p:cNvGrpSpPr>
            <p:nvPr/>
          </p:nvGrpSpPr>
          <p:grpSpPr>
            <a:xfrm>
              <a:off x="6872915" y="2395590"/>
              <a:ext cx="383113" cy="356983"/>
              <a:chOff x="2327654" y="2845730"/>
              <a:chExt cx="638508" cy="594971"/>
            </a:xfrm>
          </p:grpSpPr>
          <p:sp>
            <p:nvSpPr>
              <p:cNvPr id="500" name="円/楕円 4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2" name="図形グループ 451"/>
            <p:cNvGrpSpPr>
              <a:grpSpLocks noChangeAspect="1"/>
            </p:cNvGrpSpPr>
            <p:nvPr/>
          </p:nvGrpSpPr>
          <p:grpSpPr>
            <a:xfrm>
              <a:off x="6951866" y="2716215"/>
              <a:ext cx="383103" cy="356983"/>
              <a:chOff x="2327654" y="2845730"/>
              <a:chExt cx="638508" cy="594971"/>
            </a:xfrm>
          </p:grpSpPr>
          <p:sp>
            <p:nvSpPr>
              <p:cNvPr id="477" name="円/楕円 4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3" name="図形グループ 452"/>
            <p:cNvGrpSpPr>
              <a:grpSpLocks noChangeAspect="1"/>
            </p:cNvGrpSpPr>
            <p:nvPr/>
          </p:nvGrpSpPr>
          <p:grpSpPr>
            <a:xfrm>
              <a:off x="7022588" y="3034703"/>
              <a:ext cx="383103" cy="356983"/>
              <a:chOff x="2327654" y="2845730"/>
              <a:chExt cx="638508" cy="594971"/>
            </a:xfrm>
          </p:grpSpPr>
          <p:sp>
            <p:nvSpPr>
              <p:cNvPr id="454" name="円/楕円 45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523" name="図形グループ 522"/>
          <p:cNvGrpSpPr/>
          <p:nvPr/>
        </p:nvGrpSpPr>
        <p:grpSpPr>
          <a:xfrm>
            <a:off x="5648818" y="3798717"/>
            <a:ext cx="745869" cy="1023529"/>
            <a:chOff x="5979606" y="2549246"/>
            <a:chExt cx="745869" cy="1023529"/>
          </a:xfrm>
        </p:grpSpPr>
        <p:grpSp>
          <p:nvGrpSpPr>
            <p:cNvPr id="524" name="図形グループ 523"/>
            <p:cNvGrpSpPr>
              <a:grpSpLocks noChangeAspect="1"/>
            </p:cNvGrpSpPr>
            <p:nvPr/>
          </p:nvGrpSpPr>
          <p:grpSpPr>
            <a:xfrm>
              <a:off x="6232253" y="2959408"/>
              <a:ext cx="229868" cy="214190"/>
              <a:chOff x="2327654" y="2845730"/>
              <a:chExt cx="638508" cy="594971"/>
            </a:xfrm>
          </p:grpSpPr>
          <p:sp>
            <p:nvSpPr>
              <p:cNvPr id="693" name="円/楕円 6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2" name="円/楕円 7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3" name="円/楕円 7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4" name="円/楕円 7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5" name="円/楕円 7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5" name="図形グループ 524"/>
            <p:cNvGrpSpPr>
              <a:grpSpLocks noChangeAspect="1"/>
            </p:cNvGrpSpPr>
            <p:nvPr/>
          </p:nvGrpSpPr>
          <p:grpSpPr>
            <a:xfrm>
              <a:off x="6318075" y="3149872"/>
              <a:ext cx="229862" cy="214190"/>
              <a:chOff x="2327654" y="2845730"/>
              <a:chExt cx="638508" cy="594971"/>
            </a:xfrm>
          </p:grpSpPr>
          <p:sp>
            <p:nvSpPr>
              <p:cNvPr id="670" name="円/楕円 6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9" name="円/楕円 6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6" name="図形グループ 525"/>
            <p:cNvGrpSpPr>
              <a:grpSpLocks noChangeAspect="1"/>
            </p:cNvGrpSpPr>
            <p:nvPr/>
          </p:nvGrpSpPr>
          <p:grpSpPr>
            <a:xfrm>
              <a:off x="5979606" y="2629675"/>
              <a:ext cx="229868" cy="214190"/>
              <a:chOff x="2327654" y="2845730"/>
              <a:chExt cx="638508" cy="594971"/>
            </a:xfrm>
          </p:grpSpPr>
          <p:sp>
            <p:nvSpPr>
              <p:cNvPr id="647" name="円/楕円 6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円/楕円 6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5" name="円/楕円 6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6" name="円/楕円 6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7" name="図形グループ 526"/>
            <p:cNvGrpSpPr>
              <a:grpSpLocks noChangeAspect="1"/>
            </p:cNvGrpSpPr>
            <p:nvPr/>
          </p:nvGrpSpPr>
          <p:grpSpPr>
            <a:xfrm>
              <a:off x="6099962" y="2800601"/>
              <a:ext cx="229862" cy="214190"/>
              <a:chOff x="2327654" y="2845730"/>
              <a:chExt cx="638508" cy="594971"/>
            </a:xfrm>
          </p:grpSpPr>
          <p:sp>
            <p:nvSpPr>
              <p:cNvPr id="624" name="円/楕円 6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8" name="図形グループ 527"/>
            <p:cNvGrpSpPr>
              <a:grpSpLocks noChangeAspect="1"/>
            </p:cNvGrpSpPr>
            <p:nvPr/>
          </p:nvGrpSpPr>
          <p:grpSpPr>
            <a:xfrm>
              <a:off x="6316062" y="3358585"/>
              <a:ext cx="229868" cy="214190"/>
              <a:chOff x="2327654" y="2845730"/>
              <a:chExt cx="638508" cy="594971"/>
            </a:xfrm>
          </p:grpSpPr>
          <p:sp>
            <p:nvSpPr>
              <p:cNvPr id="601" name="円/楕円 6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9" name="図形グループ 528"/>
            <p:cNvGrpSpPr>
              <a:grpSpLocks noChangeAspect="1"/>
            </p:cNvGrpSpPr>
            <p:nvPr/>
          </p:nvGrpSpPr>
          <p:grpSpPr>
            <a:xfrm>
              <a:off x="6495613" y="3239858"/>
              <a:ext cx="229862" cy="214190"/>
              <a:chOff x="2327654" y="2845730"/>
              <a:chExt cx="638508" cy="594971"/>
            </a:xfrm>
          </p:grpSpPr>
          <p:sp>
            <p:nvSpPr>
              <p:cNvPr id="578" name="円/楕円 5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2" name="円/楕円 5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0" name="図形グループ 529"/>
            <p:cNvGrpSpPr>
              <a:grpSpLocks noChangeAspect="1"/>
            </p:cNvGrpSpPr>
            <p:nvPr/>
          </p:nvGrpSpPr>
          <p:grpSpPr>
            <a:xfrm>
              <a:off x="6189606" y="2549246"/>
              <a:ext cx="229868" cy="214190"/>
              <a:chOff x="2327654" y="2845730"/>
              <a:chExt cx="638508" cy="594971"/>
            </a:xfrm>
          </p:grpSpPr>
          <p:sp>
            <p:nvSpPr>
              <p:cNvPr id="555" name="円/楕円 5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9" name="円/楕円 5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1" name="図形グループ 530"/>
            <p:cNvGrpSpPr>
              <a:grpSpLocks noChangeAspect="1"/>
            </p:cNvGrpSpPr>
            <p:nvPr/>
          </p:nvGrpSpPr>
          <p:grpSpPr>
            <a:xfrm>
              <a:off x="6305802" y="2717503"/>
              <a:ext cx="229862" cy="214190"/>
              <a:chOff x="2327654" y="2845730"/>
              <a:chExt cx="638508" cy="594971"/>
            </a:xfrm>
          </p:grpSpPr>
          <p:sp>
            <p:nvSpPr>
              <p:cNvPr id="532" name="円/楕円 53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6" name="下矢印 715"/>
          <p:cNvSpPr/>
          <p:nvPr/>
        </p:nvSpPr>
        <p:spPr>
          <a:xfrm rot="4700068">
            <a:off x="7088511" y="392384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7" name="下矢印 716"/>
          <p:cNvSpPr/>
          <p:nvPr/>
        </p:nvSpPr>
        <p:spPr>
          <a:xfrm rot="4700068">
            <a:off x="6279705" y="400690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8" name="テキスト ボックス 717"/>
          <p:cNvSpPr txBox="1"/>
          <p:nvPr/>
        </p:nvSpPr>
        <p:spPr>
          <a:xfrm>
            <a:off x="3571582" y="3868067"/>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719" name="図形グループ 718"/>
          <p:cNvGrpSpPr/>
          <p:nvPr/>
        </p:nvGrpSpPr>
        <p:grpSpPr>
          <a:xfrm>
            <a:off x="525935" y="4412018"/>
            <a:ext cx="3651209" cy="2108735"/>
            <a:chOff x="6097632" y="3093495"/>
            <a:chExt cx="2963457" cy="1472511"/>
          </a:xfrm>
        </p:grpSpPr>
        <p:cxnSp>
          <p:nvCxnSpPr>
            <p:cNvPr id="720" name="直線矢印コネクタ 71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1" name="直線矢印コネクタ 72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2" name="テキスト ボックス 721"/>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23" name="テキスト ボックス 722"/>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24" name="直線コネクタ 723"/>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5" name="直線コネクタ 72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6" name="直線コネクタ 72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7" name="テキスト ボックス 726"/>
            <p:cNvSpPr txBox="1"/>
            <p:nvPr/>
          </p:nvSpPr>
          <p:spPr>
            <a:xfrm>
              <a:off x="6833731" y="3093495"/>
              <a:ext cx="1569660" cy="369332"/>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8" name="テキスト ボックス 727"/>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9" name="テキスト ボックス 728"/>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730" name="図形グループ 729"/>
          <p:cNvGrpSpPr/>
          <p:nvPr/>
        </p:nvGrpSpPr>
        <p:grpSpPr>
          <a:xfrm>
            <a:off x="4931823" y="4723458"/>
            <a:ext cx="3651209" cy="1748099"/>
            <a:chOff x="4300251" y="4908569"/>
            <a:chExt cx="2963457" cy="1220682"/>
          </a:xfrm>
        </p:grpSpPr>
        <p:grpSp>
          <p:nvGrpSpPr>
            <p:cNvPr id="731" name="図形グループ 730"/>
            <p:cNvGrpSpPr/>
            <p:nvPr/>
          </p:nvGrpSpPr>
          <p:grpSpPr>
            <a:xfrm>
              <a:off x="4300251" y="4908569"/>
              <a:ext cx="2963457" cy="1220682"/>
              <a:chOff x="6097632" y="3345324"/>
              <a:chExt cx="2963457" cy="1220682"/>
            </a:xfrm>
          </p:grpSpPr>
          <p:cxnSp>
            <p:nvCxnSpPr>
              <p:cNvPr id="733" name="直線矢印コネクタ 732"/>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4" name="直線矢印コネクタ 733"/>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5" name="テキスト ボックス 734"/>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36" name="テキスト ボックス 735"/>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37" name="直線コネクタ 736"/>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8" name="直線コネクタ 737"/>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9" name="直線コネクタ 738"/>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40" name="テキスト ボックス 739"/>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41" name="テキスト ボックス 740"/>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732" name="直線コネクタ 731"/>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42" name="下矢印 741"/>
          <p:cNvSpPr/>
          <p:nvPr/>
        </p:nvSpPr>
        <p:spPr>
          <a:xfrm rot="16200000">
            <a:off x="4042042" y="4965395"/>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074319" y="4924878"/>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デブリ円盤の観測</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sp>
        <p:nvSpPr>
          <p:cNvPr id="7" name="テキスト ボックス 6"/>
          <p:cNvSpPr txBox="1"/>
          <p:nvPr/>
        </p:nvSpPr>
        <p:spPr>
          <a:xfrm>
            <a:off x="6164862" y="3461310"/>
            <a:ext cx="2979138"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a:t>
            </a:r>
            <a:r>
              <a:rPr lang="en-US" altLang="ja-JP" sz="1400" dirty="0" smtClean="0">
                <a:latin typeface="Helvetica"/>
                <a:cs typeface="Helvetica"/>
              </a:rPr>
              <a:t>2010</a:t>
            </a:r>
            <a:endParaRPr kumimoji="1" lang="ja-JP" altLang="en-US" sz="1400" dirty="0">
              <a:latin typeface="Helvetica"/>
              <a:cs typeface="Helvetica"/>
            </a:endParaRPr>
          </a:p>
        </p:txBody>
      </p:sp>
      <p:sp>
        <p:nvSpPr>
          <p:cNvPr id="8" name="テキスト ボックス 7"/>
          <p:cNvSpPr txBox="1"/>
          <p:nvPr/>
        </p:nvSpPr>
        <p:spPr>
          <a:xfrm>
            <a:off x="6814499" y="1022022"/>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5"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5" y="4076864"/>
            <a:ext cx="2107017" cy="2107017"/>
          </a:xfrm>
          <a:prstGeom prst="rect">
            <a:avLst/>
          </a:prstGeom>
        </p:spPr>
      </p:pic>
      <p:sp>
        <p:nvSpPr>
          <p:cNvPr id="11" name="テキスト ボックス 10"/>
          <p:cNvSpPr txBox="1"/>
          <p:nvPr/>
        </p:nvSpPr>
        <p:spPr>
          <a:xfrm>
            <a:off x="6714386" y="3769087"/>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098"/>
            <a:ext cx="2396960"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a:t>
            </a:r>
            <a:r>
              <a:rPr kumimoji="1" lang="en-US" altLang="ja-JP" sz="1400" dirty="0" smtClean="0">
                <a:latin typeface="Helvetica"/>
                <a:cs typeface="Helvetica"/>
              </a:rPr>
              <a:t>. </a:t>
            </a:r>
            <a:r>
              <a:rPr kumimoji="1" lang="en-US" altLang="ja-JP" sz="1400" dirty="0" smtClean="0">
                <a:latin typeface="Helvetica"/>
                <a:cs typeface="Helvetica"/>
              </a:rPr>
              <a:t>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pic>
        <p:nvPicPr>
          <p:cNvPr id="3" name="図 2" descr="Kral_etal_2017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9" y="1022022"/>
            <a:ext cx="4519449" cy="3198788"/>
          </a:xfrm>
          <a:prstGeom prst="rect">
            <a:avLst/>
          </a:prstGeom>
        </p:spPr>
      </p:pic>
      <p:sp>
        <p:nvSpPr>
          <p:cNvPr id="14" name="テキスト ボックス 13"/>
          <p:cNvSpPr txBox="1"/>
          <p:nvPr/>
        </p:nvSpPr>
        <p:spPr>
          <a:xfrm>
            <a:off x="3124200" y="4257314"/>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a:t>
            </a:r>
            <a:r>
              <a:rPr kumimoji="1" lang="en-US" altLang="ja-JP" dirty="0" smtClean="0">
                <a:latin typeface="Helvetica"/>
                <a:cs typeface="Helvetica"/>
              </a:rPr>
              <a:t>e</a:t>
            </a:r>
            <a:r>
              <a:rPr kumimoji="1" lang="en-US" altLang="ja-JP" dirty="0" smtClean="0">
                <a:latin typeface="Helvetica"/>
                <a:cs typeface="Helvetica"/>
              </a:rPr>
              <a:t>t al. 2017</a:t>
            </a:r>
            <a:endParaRPr kumimoji="1" lang="ja-JP" altLang="en-US" dirty="0">
              <a:latin typeface="Helvetica"/>
              <a:cs typeface="Helvetica"/>
            </a:endParaRPr>
          </a:p>
        </p:txBody>
      </p:sp>
    </p:spTree>
    <p:extLst>
      <p:ext uri="{BB962C8B-B14F-4D97-AF65-F5344CB8AC3E}">
        <p14:creationId xmlns:p14="http://schemas.microsoft.com/office/powerpoint/2010/main" val="28223627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軌道要素</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grpSp>
        <p:nvGrpSpPr>
          <p:cNvPr id="7" name="図形グループ 6"/>
          <p:cNvGrpSpPr/>
          <p:nvPr/>
        </p:nvGrpSpPr>
        <p:grpSpPr>
          <a:xfrm>
            <a:off x="5665267" y="2947396"/>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4"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3"/>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8" y="5325401"/>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2" y="5018138"/>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5"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4</a:t>
            </a:r>
            <a:r>
              <a:rPr kumimoji="1" lang="ja-JP" altLang="en-US" dirty="0" smtClean="0"/>
              <a:t>次のエルミート法</a:t>
            </a:r>
            <a:r>
              <a:rPr kumimoji="1" lang="en-US" altLang="ja-JP" dirty="0" smtClean="0"/>
              <a:t> 1</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sp>
        <p:nvSpPr>
          <p:cNvPr id="7" name="テキスト ボックス 6"/>
          <p:cNvSpPr txBox="1"/>
          <p:nvPr/>
        </p:nvSpPr>
        <p:spPr>
          <a:xfrm>
            <a:off x="457217" y="1158241"/>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0" y="5442158"/>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0" y="2995705"/>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6"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6"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1"/>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799"/>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7"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2"/>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7" y="3628227"/>
            <a:ext cx="364491" cy="240030"/>
          </a:xfrm>
          <a:prstGeom prst="rect">
            <a:avLst/>
          </a:prstGeom>
        </p:spPr>
      </p:pic>
      <p:sp>
        <p:nvSpPr>
          <p:cNvPr id="30" name="テキスト ボックス 29"/>
          <p:cNvSpPr txBox="1"/>
          <p:nvPr/>
        </p:nvSpPr>
        <p:spPr>
          <a:xfrm>
            <a:off x="5921797" y="2511138"/>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7"/>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2</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sp>
        <p:nvSpPr>
          <p:cNvPr id="8" name="テキスト ボックス 7"/>
          <p:cNvSpPr txBox="1"/>
          <p:nvPr/>
        </p:nvSpPr>
        <p:spPr>
          <a:xfrm>
            <a:off x="457217" y="1158241"/>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0"/>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0"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1" y="3037841"/>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7" y="4667668"/>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0"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3</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1"/>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6"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1" y="2099297"/>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5"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7" y="3276908"/>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2" y="6001031"/>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5" y="4503728"/>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7" y="5155584"/>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1" y="4965392"/>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独立タイムステップ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27</a:t>
            </a:fld>
            <a:endParaRPr lang="en-US"/>
          </a:p>
        </p:txBody>
      </p:sp>
      <p:sp>
        <p:nvSpPr>
          <p:cNvPr id="7" name="テキスト ボックス 6"/>
          <p:cNvSpPr txBox="1"/>
          <p:nvPr/>
        </p:nvSpPr>
        <p:spPr>
          <a:xfrm>
            <a:off x="457202" y="1150928"/>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1" y="2900398"/>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1" y="3740028"/>
            <a:ext cx="3993401" cy="830997"/>
            <a:chOff x="5251938" y="3348573"/>
            <a:chExt cx="3993400" cy="830997"/>
          </a:xfrm>
        </p:grpSpPr>
        <p:sp>
          <p:nvSpPr>
            <p:cNvPr id="12" name="テキスト ボックス 11"/>
            <p:cNvSpPr txBox="1"/>
            <p:nvPr/>
          </p:nvSpPr>
          <p:spPr>
            <a:xfrm>
              <a:off x="5251938" y="3348573"/>
              <a:ext cx="3993400"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1"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1" y="4304031"/>
            <a:ext cx="142240" cy="231140"/>
          </a:xfrm>
          <a:prstGeom prst="rect">
            <a:avLst/>
          </a:prstGeom>
        </p:spPr>
      </p:pic>
      <p:cxnSp>
        <p:nvCxnSpPr>
          <p:cNvPr id="23" name="直線コネクタ 22"/>
          <p:cNvCxnSpPr/>
          <p:nvPr/>
        </p:nvCxnSpPr>
        <p:spPr>
          <a:xfrm flipH="1">
            <a:off x="814409"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0"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2"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1"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28</a:t>
            </a:fld>
            <a:endParaRPr lang="en-US"/>
          </a:p>
        </p:txBody>
      </p:sp>
      <p:pic>
        <p:nvPicPr>
          <p:cNvPr id="9" name="図 8" descr="L1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96" y="1006475"/>
            <a:ext cx="7315200" cy="5486400"/>
          </a:xfrm>
          <a:prstGeom prst="rect">
            <a:avLst/>
          </a:prstGeom>
        </p:spPr>
      </p:pic>
      <p:sp>
        <p:nvSpPr>
          <p:cNvPr id="11" name="テキスト ボックス 10"/>
          <p:cNvSpPr txBox="1"/>
          <p:nvPr/>
        </p:nvSpPr>
        <p:spPr>
          <a:xfrm>
            <a:off x="7707586" y="1480207"/>
            <a:ext cx="903087" cy="369332"/>
          </a:xfrm>
          <a:prstGeom prst="rect">
            <a:avLst/>
          </a:prstGeom>
          <a:noFill/>
        </p:spPr>
        <p:txBody>
          <a:bodyPr wrap="none" rtlCol="0">
            <a:spAutoFit/>
          </a:bodyPr>
          <a:lstStyle/>
          <a:p>
            <a:r>
              <a:rPr kumimoji="1" lang="en-US" altLang="ja-JP" dirty="0" smtClean="0">
                <a:latin typeface="Helvetica"/>
                <a:cs typeface="Helvetica"/>
              </a:rPr>
              <a:t>L1</a:t>
            </a:r>
            <a:r>
              <a:rPr kumimoji="1" lang="ja-JP" altLang="en-US" dirty="0" smtClean="0">
                <a:latin typeface="Helvetica"/>
                <a:cs typeface="Helvetica"/>
              </a:rPr>
              <a:t>方向</a:t>
            </a:r>
            <a:endParaRPr kumimoji="1" lang="ja-JP" altLang="en-US" dirty="0">
              <a:latin typeface="Helvetica"/>
              <a:cs typeface="Helvetica"/>
            </a:endParaRPr>
          </a:p>
        </p:txBody>
      </p:sp>
    </p:spTree>
    <p:extLst>
      <p:ext uri="{BB962C8B-B14F-4D97-AF65-F5344CB8AC3E}">
        <p14:creationId xmlns:p14="http://schemas.microsoft.com/office/powerpoint/2010/main" val="245634392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29</a:t>
            </a:fld>
            <a:endParaRPr lang="en-US"/>
          </a:p>
        </p:txBody>
      </p:sp>
      <p:pic>
        <p:nvPicPr>
          <p:cNvPr id="9" name="図 8" descr="front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497" y="1006475"/>
            <a:ext cx="7315200" cy="5486400"/>
          </a:xfrm>
          <a:prstGeom prst="rect">
            <a:avLst/>
          </a:prstGeom>
        </p:spPr>
      </p:pic>
      <p:sp>
        <p:nvSpPr>
          <p:cNvPr id="12" name="テキスト ボックス 11"/>
          <p:cNvSpPr txBox="1"/>
          <p:nvPr/>
        </p:nvSpPr>
        <p:spPr>
          <a:xfrm>
            <a:off x="7343507" y="1348828"/>
            <a:ext cx="1800493" cy="369332"/>
          </a:xfrm>
          <a:prstGeom prst="rect">
            <a:avLst/>
          </a:prstGeom>
          <a:noFill/>
        </p:spPr>
        <p:txBody>
          <a:bodyPr wrap="none" rtlCol="0">
            <a:spAutoFit/>
          </a:bodyPr>
          <a:lstStyle/>
          <a:p>
            <a:r>
              <a:rPr kumimoji="1" lang="ja-JP" altLang="en-US" dirty="0" smtClean="0"/>
              <a:t>惑星の進行方向</a:t>
            </a:r>
            <a:endParaRPr kumimoji="1" lang="ja-JP" altLang="en-US" dirty="0"/>
          </a:p>
        </p:txBody>
      </p:sp>
    </p:spTree>
    <p:extLst>
      <p:ext uri="{BB962C8B-B14F-4D97-AF65-F5344CB8AC3E}">
        <p14:creationId xmlns:p14="http://schemas.microsoft.com/office/powerpoint/2010/main" val="10881154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22313" y="987639"/>
            <a:ext cx="5032147" cy="369332"/>
          </a:xfrm>
          <a:prstGeom prst="rect">
            <a:avLst/>
          </a:prstGeom>
          <a:noFill/>
        </p:spPr>
        <p:txBody>
          <a:bodyPr wrap="none" rtlCol="0">
            <a:spAutoFit/>
          </a:bodyPr>
          <a:lstStyle/>
          <a:p>
            <a:r>
              <a:rPr kumimoji="1" lang="ja-JP" altLang="en-US" dirty="0" smtClean="0"/>
              <a:t>一方、太陽系外で起こる巨大衝突ステージでは</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2"/>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1"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16" name="テキスト ボックス 15"/>
          <p:cNvSpPr txBox="1"/>
          <p:nvPr/>
        </p:nvSpPr>
        <p:spPr>
          <a:xfrm>
            <a:off x="596468" y="5527747"/>
            <a:ext cx="8547532" cy="369332"/>
          </a:xfrm>
          <a:prstGeom prst="rect">
            <a:avLst/>
          </a:prstGeom>
          <a:noFill/>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デブリ円盤の起源は巨大衝突の際の破片である可能性あり！</a:t>
            </a:r>
          </a:p>
        </p:txBody>
      </p:sp>
      <p:grpSp>
        <p:nvGrpSpPr>
          <p:cNvPr id="186" name="図形グループ 185"/>
          <p:cNvGrpSpPr/>
          <p:nvPr/>
        </p:nvGrpSpPr>
        <p:grpSpPr>
          <a:xfrm>
            <a:off x="8134310"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6"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4"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25" name="テキスト ボックス 24"/>
          <p:cNvSpPr txBox="1"/>
          <p:nvPr/>
        </p:nvSpPr>
        <p:spPr>
          <a:xfrm>
            <a:off x="5735347" y="5942064"/>
            <a:ext cx="2686966" cy="369332"/>
          </a:xfrm>
          <a:prstGeom prst="rect">
            <a:avLst/>
          </a:prstGeom>
          <a:noFill/>
        </p:spPr>
        <p:txBody>
          <a:bodyPr wrap="none" rtlCol="0">
            <a:spAutoFit/>
          </a:bodyPr>
          <a:lstStyle/>
          <a:p>
            <a:r>
              <a:rPr kumimoji="1" lang="en-US" altLang="ja-JP" dirty="0" smtClean="0">
                <a:latin typeface="Helvetica"/>
                <a:cs typeface="Helvetica"/>
              </a:rPr>
              <a:t>(e.g</a:t>
            </a:r>
            <a:r>
              <a:rPr kumimoji="1" lang="en-US" altLang="ja-JP" dirty="0" smtClean="0">
                <a:latin typeface="Helvetica"/>
                <a:cs typeface="Helvetica"/>
              </a:rPr>
              <a:t>., </a:t>
            </a:r>
            <a:r>
              <a:rPr kumimoji="1" lang="en-US" altLang="ja-JP" dirty="0" err="1" smtClean="0">
                <a:latin typeface="Helvetica"/>
                <a:cs typeface="Helvetica"/>
              </a:rPr>
              <a:t>Genda</a:t>
            </a:r>
            <a:r>
              <a:rPr kumimoji="1" lang="en-US" altLang="ja-JP" dirty="0" smtClean="0">
                <a:latin typeface="Helvetica"/>
                <a:cs typeface="Helvetica"/>
              </a:rPr>
              <a:t> </a:t>
            </a:r>
            <a:r>
              <a:rPr kumimoji="1" lang="en-US" altLang="ja-JP" dirty="0" smtClean="0">
                <a:latin typeface="Helvetica"/>
                <a:cs typeface="Helvetica"/>
              </a:rPr>
              <a:t>et al. 2015)</a:t>
            </a:r>
            <a:endParaRPr kumimoji="1" lang="ja-JP" altLang="en-US" dirty="0">
              <a:latin typeface="Helvetica"/>
              <a:cs typeface="Helvetica"/>
            </a:endParaRPr>
          </a:p>
        </p:txBody>
      </p:sp>
      <p:sp>
        <p:nvSpPr>
          <p:cNvPr id="361" name="下矢印 360"/>
          <p:cNvSpPr/>
          <p:nvPr/>
        </p:nvSpPr>
        <p:spPr>
          <a:xfrm rot="4700068">
            <a:off x="7833205"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5" y="2652539"/>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9" name="テキスト ボックス 8"/>
          <p:cNvSpPr txBox="1"/>
          <p:nvPr/>
        </p:nvSpPr>
        <p:spPr>
          <a:xfrm>
            <a:off x="6176270" y="1904602"/>
            <a:ext cx="1793568"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653" name="下矢印 652"/>
          <p:cNvSpPr/>
          <p:nvPr/>
        </p:nvSpPr>
        <p:spPr>
          <a:xfrm rot="4700068">
            <a:off x="7059938"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2"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30</a:t>
            </a:fld>
            <a:endParaRPr lang="en-US"/>
          </a:p>
        </p:txBody>
      </p:sp>
      <p:pic>
        <p:nvPicPr>
          <p:cNvPr id="9" name="図 8" descr="back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48" y="1006475"/>
            <a:ext cx="7315200" cy="5486400"/>
          </a:xfrm>
          <a:prstGeom prst="rect">
            <a:avLst/>
          </a:prstGeom>
        </p:spPr>
      </p:pic>
      <p:sp>
        <p:nvSpPr>
          <p:cNvPr id="11" name="テキスト ボックス 10"/>
          <p:cNvSpPr txBox="1"/>
          <p:nvPr/>
        </p:nvSpPr>
        <p:spPr>
          <a:xfrm>
            <a:off x="7199586" y="1211062"/>
            <a:ext cx="1800493" cy="646331"/>
          </a:xfrm>
          <a:prstGeom prst="rect">
            <a:avLst/>
          </a:prstGeom>
          <a:noFill/>
        </p:spPr>
        <p:txBody>
          <a:bodyPr wrap="none" rtlCol="0">
            <a:spAutoFit/>
          </a:bodyPr>
          <a:lstStyle/>
          <a:p>
            <a:r>
              <a:rPr kumimoji="1" lang="ja-JP" altLang="en-US" dirty="0" smtClean="0"/>
              <a:t>惑星の進行方向</a:t>
            </a:r>
            <a:endParaRPr kumimoji="1" lang="en-US" altLang="ja-JP" dirty="0" smtClean="0"/>
          </a:p>
          <a:p>
            <a:r>
              <a:rPr kumimoji="1" lang="ja-JP" altLang="en-US" dirty="0" smtClean="0"/>
              <a:t>の逆方向</a:t>
            </a:r>
            <a:endParaRPr kumimoji="1" lang="ja-JP" altLang="en-US" dirty="0"/>
          </a:p>
        </p:txBody>
      </p:sp>
    </p:spTree>
    <p:extLst>
      <p:ext uri="{BB962C8B-B14F-4D97-AF65-F5344CB8AC3E}">
        <p14:creationId xmlns:p14="http://schemas.microsoft.com/office/powerpoint/2010/main" val="16032820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3" name="テキスト ボックス 2"/>
          <p:cNvSpPr txBox="1"/>
          <p:nvPr/>
        </p:nvSpPr>
        <p:spPr>
          <a:xfrm>
            <a:off x="336751" y="1087273"/>
            <a:ext cx="2351926"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008000"/>
                </a:solidFill>
                <a:latin typeface="Helvetica"/>
                <a:cs typeface="Helvetica"/>
              </a:rPr>
              <a:t>Genda</a:t>
            </a:r>
            <a:r>
              <a:rPr kumimoji="1" lang="en-US" altLang="ja-JP" u="sng" dirty="0" smtClean="0">
                <a:solidFill>
                  <a:srgbClr val="008000"/>
                </a:solidFill>
                <a:latin typeface="Helvetica"/>
                <a:cs typeface="Helvetica"/>
              </a:rPr>
              <a:t> et al. </a:t>
            </a:r>
            <a:r>
              <a:rPr kumimoji="1" lang="en-US" altLang="ja-JP" u="sng" dirty="0" smtClean="0">
                <a:solidFill>
                  <a:srgbClr val="008000"/>
                </a:solidFill>
                <a:latin typeface="Helvetica"/>
                <a:cs typeface="Helvetica"/>
              </a:rPr>
              <a:t>2012</a:t>
            </a:r>
            <a:endParaRPr kumimoji="1" lang="ja-JP" altLang="en-US" u="sng" dirty="0">
              <a:solidFill>
                <a:srgbClr val="008000"/>
              </a:solidFill>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SPH</a:t>
            </a:r>
            <a:r>
              <a:rPr kumimoji="1" lang="ja-JP" altLang="en-US" dirty="0" smtClean="0">
                <a:solidFill>
                  <a:srgbClr val="000000"/>
                </a:solidFill>
              </a:rPr>
              <a:t>法で巨大衝突の数値シミュレーション</a:t>
            </a:r>
            <a:endParaRPr kumimoji="1" lang="en-US" altLang="ja-JP" dirty="0" smtClean="0">
              <a:solidFill>
                <a:srgbClr val="000000"/>
              </a:solidFill>
            </a:endParaRPr>
          </a:p>
        </p:txBody>
      </p:sp>
      <p:sp>
        <p:nvSpPr>
          <p:cNvPr id="13" name="テキスト ボックス 12"/>
          <p:cNvSpPr txBox="1"/>
          <p:nvPr/>
        </p:nvSpPr>
        <p:spPr>
          <a:xfrm>
            <a:off x="1067984" y="3623473"/>
            <a:ext cx="4772246" cy="923330"/>
          </a:xfrm>
          <a:prstGeom prst="rect">
            <a:avLst/>
          </a:prstGeom>
          <a:noFill/>
        </p:spPr>
        <p:txBody>
          <a:bodyPr wrap="square" rtlCol="0">
            <a:spAutoFit/>
          </a:bodyPr>
          <a:lstStyle/>
          <a:p>
            <a:r>
              <a:rPr kumimoji="1" lang="ja-JP" altLang="en-US" dirty="0" smtClean="0">
                <a:solidFill>
                  <a:srgbClr val="000000"/>
                </a:solidFill>
              </a:rPr>
              <a:t>破片を軸対称</a:t>
            </a:r>
            <a:r>
              <a:rPr kumimoji="1" lang="ja-JP" altLang="en-US" dirty="0" smtClean="0">
                <a:solidFill>
                  <a:srgbClr val="000000"/>
                </a:solidFill>
              </a:rPr>
              <a:t>円盤</a:t>
            </a:r>
            <a:r>
              <a:rPr kumimoji="1" lang="ja-JP" altLang="en-US" dirty="0" smtClean="0">
                <a:solidFill>
                  <a:srgbClr val="000000"/>
                </a:solidFill>
              </a:rPr>
              <a:t>分布と仮定し、</a:t>
            </a:r>
            <a:r>
              <a:rPr kumimoji="1" lang="ja-JP" altLang="en-US" dirty="0" smtClean="0">
                <a:solidFill>
                  <a:srgbClr val="000000"/>
                </a:solidFill>
              </a:rPr>
              <a:t>解析解</a:t>
            </a:r>
            <a:r>
              <a:rPr kumimoji="1" lang="en-US" altLang="ja-JP" dirty="0" smtClean="0">
                <a:solidFill>
                  <a:srgbClr val="000000"/>
                </a:solidFill>
              </a:rPr>
              <a:t>(</a:t>
            </a:r>
            <a:r>
              <a:rPr kumimoji="1" lang="en-US" altLang="ja-JP" dirty="0" smtClean="0">
                <a:solidFill>
                  <a:srgbClr val="000000"/>
                </a:solidFill>
                <a:latin typeface="Helvetica"/>
                <a:cs typeface="Helvetica"/>
              </a:rPr>
              <a:t>Kobayashi &amp; Tanaka 2010</a:t>
            </a:r>
            <a:r>
              <a:rPr kumimoji="1" lang="en-US" altLang="ja-JP" dirty="0" smtClean="0">
                <a:solidFill>
                  <a:srgbClr val="000000"/>
                </a:solidFill>
              </a:rPr>
              <a:t>)</a:t>
            </a:r>
            <a:r>
              <a:rPr kumimoji="1" lang="ja-JP" altLang="en-US" dirty="0" smtClean="0">
                <a:solidFill>
                  <a:srgbClr val="000000"/>
                </a:solidFill>
              </a:rPr>
              <a:t>を用いて面密度進化を求めた</a:t>
            </a:r>
            <a:endParaRPr kumimoji="1" lang="en-US" altLang="ja-JP" dirty="0" smtClean="0">
              <a:solidFill>
                <a:srgbClr val="000000"/>
              </a:solidFill>
            </a:endParaRPr>
          </a:p>
        </p:txBody>
      </p:sp>
      <p:sp>
        <p:nvSpPr>
          <p:cNvPr id="14" name="テキスト ボックス 13"/>
          <p:cNvSpPr txBox="1"/>
          <p:nvPr/>
        </p:nvSpPr>
        <p:spPr>
          <a:xfrm>
            <a:off x="336751"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solidFill>
                  <a:schemeClr val="accent6">
                    <a:lumMod val="75000"/>
                  </a:schemeClr>
                </a:solidFill>
                <a:latin typeface="Helvetica"/>
                <a:cs typeface="Helvetica"/>
              </a:rPr>
              <a:t>Jackson &amp; Wyatt 2012</a:t>
            </a:r>
            <a:endParaRPr kumimoji="1" lang="ja-JP" altLang="en-US" u="sng" dirty="0">
              <a:solidFill>
                <a:schemeClr val="accent6">
                  <a:lumMod val="75000"/>
                </a:schemeClr>
              </a:solidFill>
              <a:latin typeface="Helvetica"/>
              <a:cs typeface="Helvetica"/>
            </a:endParaRPr>
          </a:p>
        </p:txBody>
      </p:sp>
      <p:sp>
        <p:nvSpPr>
          <p:cNvPr id="15" name="テキスト ボックス 14"/>
          <p:cNvSpPr txBox="1"/>
          <p:nvPr/>
        </p:nvSpPr>
        <p:spPr>
          <a:xfrm>
            <a:off x="1067983" y="5149374"/>
            <a:ext cx="4781869" cy="646331"/>
          </a:xfrm>
          <a:prstGeom prst="rect">
            <a:avLst/>
          </a:prstGeom>
          <a:noFill/>
        </p:spPr>
        <p:txBody>
          <a:bodyPr wrap="square" rtlCol="0">
            <a:spAutoFit/>
          </a:bodyPr>
          <a:lstStyle/>
          <a:p>
            <a:r>
              <a:rPr kumimoji="1" lang="ja-JP" altLang="en-US" dirty="0" smtClean="0">
                <a:solidFill>
                  <a:srgbClr val="000000"/>
                </a:solidFill>
              </a:rPr>
              <a:t>月形成をもたらした巨大衝突に伴って放出される</a:t>
            </a:r>
            <a:r>
              <a:rPr kumimoji="1" lang="ja-JP" altLang="en-US" dirty="0" smtClean="0">
                <a:solidFill>
                  <a:srgbClr val="000000"/>
                </a:solidFill>
              </a:rPr>
              <a:t>破片</a:t>
            </a:r>
            <a:r>
              <a:rPr kumimoji="1" lang="en-US" altLang="ja-JP" dirty="0" smtClean="0">
                <a:solidFill>
                  <a:srgbClr val="000000"/>
                </a:solidFill>
              </a:rPr>
              <a:t>(</a:t>
            </a:r>
            <a:r>
              <a:rPr kumimoji="1" lang="ja-JP" altLang="en-US" dirty="0" smtClean="0">
                <a:solidFill>
                  <a:srgbClr val="000000"/>
                </a:solidFill>
              </a:rPr>
              <a:t>テスト粒子</a:t>
            </a:r>
            <a:r>
              <a:rPr kumimoji="1" lang="en-US" altLang="ja-JP" dirty="0" smtClean="0">
                <a:solidFill>
                  <a:srgbClr val="000000"/>
                </a:solidFill>
              </a:rPr>
              <a:t>)</a:t>
            </a:r>
            <a:r>
              <a:rPr kumimoji="1" lang="ja-JP" altLang="en-US" dirty="0" smtClean="0">
                <a:solidFill>
                  <a:srgbClr val="000000"/>
                </a:solidFill>
              </a:rPr>
              <a:t>の</a:t>
            </a:r>
            <a:r>
              <a:rPr kumimoji="1" lang="ja-JP" altLang="en-US" dirty="0" smtClean="0">
                <a:solidFill>
                  <a:srgbClr val="000000"/>
                </a:solidFill>
              </a:rPr>
              <a:t>軌道</a:t>
            </a:r>
            <a:r>
              <a:rPr kumimoji="1" lang="ja-JP" altLang="en-US" dirty="0" smtClean="0">
                <a:solidFill>
                  <a:srgbClr val="000000"/>
                </a:solidFill>
              </a:rPr>
              <a:t>を計算</a:t>
            </a:r>
            <a:endParaRPr kumimoji="1" lang="en-US" altLang="ja-JP" dirty="0" smtClean="0">
              <a:solidFill>
                <a:srgbClr val="000000"/>
              </a:solidFill>
            </a:endParaRPr>
          </a:p>
        </p:txBody>
      </p:sp>
      <p:sp>
        <p:nvSpPr>
          <p:cNvPr id="16" name="テキスト ボックス 15"/>
          <p:cNvSpPr txBox="1"/>
          <p:nvPr/>
        </p:nvSpPr>
        <p:spPr>
          <a:xfrm>
            <a:off x="1067984" y="5937812"/>
            <a:ext cx="3964096" cy="369332"/>
          </a:xfrm>
          <a:prstGeom prst="rect">
            <a:avLst/>
          </a:prstGeom>
          <a:noFill/>
        </p:spPr>
        <p:txBody>
          <a:bodyPr wrap="none" rtlCol="0">
            <a:spAutoFit/>
          </a:bodyPr>
          <a:lstStyle/>
          <a:p>
            <a:r>
              <a:rPr kumimoji="1" lang="ja-JP" altLang="en-US" dirty="0" smtClean="0">
                <a:solidFill>
                  <a:srgbClr val="000000"/>
                </a:solidFill>
              </a:rPr>
              <a:t>惑星</a:t>
            </a:r>
            <a:r>
              <a:rPr kumimoji="1" lang="en-US" altLang="ja-JP" dirty="0" smtClean="0">
                <a:solidFill>
                  <a:srgbClr val="000000"/>
                </a:solidFill>
                <a:latin typeface="Helvetica"/>
                <a:cs typeface="Helvetica"/>
              </a:rPr>
              <a:t>Hill</a:t>
            </a:r>
            <a:r>
              <a:rPr kumimoji="1" lang="ja-JP" altLang="en-US" dirty="0" smtClean="0">
                <a:solidFill>
                  <a:srgbClr val="000000"/>
                </a:solidFill>
              </a:rPr>
              <a:t>圏</a:t>
            </a:r>
            <a:r>
              <a:rPr kumimoji="1" lang="ja-JP" altLang="en-US" dirty="0">
                <a:solidFill>
                  <a:srgbClr val="000000"/>
                </a:solidFill>
              </a:rPr>
              <a:t>の</a:t>
            </a:r>
            <a:r>
              <a:rPr kumimoji="1" lang="ja-JP" altLang="en-US" dirty="0" smtClean="0">
                <a:solidFill>
                  <a:srgbClr val="000000"/>
                </a:solidFill>
              </a:rPr>
              <a:t>外</a:t>
            </a:r>
            <a:r>
              <a:rPr kumimoji="1" lang="ja-JP" altLang="en-US" dirty="0" smtClean="0">
                <a:solidFill>
                  <a:srgbClr val="000000"/>
                </a:solidFill>
              </a:rPr>
              <a:t>の計算</a:t>
            </a:r>
            <a:r>
              <a:rPr kumimoji="1" lang="en-US" altLang="ja-JP" dirty="0" smtClean="0">
                <a:solidFill>
                  <a:srgbClr val="000000"/>
                </a:solidFill>
              </a:rPr>
              <a:t>(</a:t>
            </a:r>
            <a:r>
              <a:rPr kumimoji="1" lang="ja-JP" altLang="en-US" dirty="0" smtClean="0">
                <a:solidFill>
                  <a:srgbClr val="000000"/>
                </a:solidFill>
              </a:rPr>
              <a:t>等方的</a:t>
            </a:r>
            <a:r>
              <a:rPr kumimoji="1" lang="ja-JP" altLang="en-US" dirty="0">
                <a:solidFill>
                  <a:srgbClr val="000000"/>
                </a:solidFill>
              </a:rPr>
              <a:t>に</a:t>
            </a:r>
            <a:r>
              <a:rPr kumimoji="1" lang="ja-JP" altLang="en-US" dirty="0" smtClean="0">
                <a:solidFill>
                  <a:srgbClr val="000000"/>
                </a:solidFill>
              </a:rPr>
              <a:t>放出</a:t>
            </a:r>
            <a:r>
              <a:rPr kumimoji="1" lang="en-US" altLang="ja-JP" dirty="0" smtClean="0">
                <a:solidFill>
                  <a:srgbClr val="000000"/>
                </a:solidFill>
              </a:rPr>
              <a:t>)</a:t>
            </a:r>
            <a:endParaRPr kumimoji="1" lang="ja-JP" altLang="en-US" dirty="0">
              <a:solidFill>
                <a:srgbClr val="000000"/>
              </a:solidFill>
            </a:endParaRPr>
          </a:p>
        </p:txBody>
      </p:sp>
      <p:sp>
        <p:nvSpPr>
          <p:cNvPr id="19" name="テキスト ボックス 18"/>
          <p:cNvSpPr txBox="1"/>
          <p:nvPr/>
        </p:nvSpPr>
        <p:spPr>
          <a:xfrm>
            <a:off x="1067983" y="2124588"/>
            <a:ext cx="3871060" cy="369332"/>
          </a:xfrm>
          <a:prstGeom prst="rect">
            <a:avLst/>
          </a:prstGeom>
          <a:noFill/>
        </p:spPr>
        <p:txBody>
          <a:bodyPr wrap="none" rtlCol="0">
            <a:spAutoFit/>
          </a:bodyPr>
          <a:lstStyle/>
          <a:p>
            <a:r>
              <a:rPr kumimoji="1" lang="ja-JP" altLang="en-US" dirty="0"/>
              <a:t>破片の最大</a:t>
            </a:r>
            <a:r>
              <a:rPr kumimoji="1" lang="ja-JP" altLang="en-US" dirty="0" smtClean="0"/>
              <a:t>サイズ</a:t>
            </a:r>
            <a:r>
              <a:rPr kumimoji="1" lang="ja-JP" altLang="en-US" dirty="0" smtClean="0"/>
              <a:t>と総質量</a:t>
            </a:r>
            <a:r>
              <a:rPr kumimoji="1" lang="ja-JP" altLang="en-US" dirty="0" smtClean="0"/>
              <a:t>を</a:t>
            </a:r>
            <a:r>
              <a:rPr kumimoji="1" lang="ja-JP" altLang="en-US" dirty="0" smtClean="0"/>
              <a:t>求めた</a:t>
            </a:r>
            <a:endParaRPr kumimoji="1" lang="ja-JP" altLang="en-US" dirty="0"/>
          </a:p>
        </p:txBody>
      </p:sp>
      <p:sp>
        <p:nvSpPr>
          <p:cNvPr id="20" name="テキスト ボックス 19"/>
          <p:cNvSpPr txBox="1"/>
          <p:nvPr/>
        </p:nvSpPr>
        <p:spPr>
          <a:xfrm>
            <a:off x="336751" y="2744088"/>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3366FF"/>
                </a:solidFill>
                <a:latin typeface="Helvetica"/>
                <a:cs typeface="Helvetica"/>
              </a:rPr>
              <a:t>Genda</a:t>
            </a:r>
            <a:r>
              <a:rPr kumimoji="1" lang="en-US" altLang="ja-JP" u="sng" dirty="0" smtClean="0">
                <a:solidFill>
                  <a:srgbClr val="3366FF"/>
                </a:solidFill>
                <a:latin typeface="Helvetica"/>
                <a:cs typeface="Helvetica"/>
              </a:rPr>
              <a:t> et al. </a:t>
            </a:r>
            <a:r>
              <a:rPr kumimoji="1" lang="en-US" altLang="ja-JP" u="sng" dirty="0" smtClean="0">
                <a:solidFill>
                  <a:srgbClr val="3366FF"/>
                </a:solidFill>
                <a:latin typeface="Helvetica"/>
                <a:cs typeface="Helvetica"/>
              </a:rPr>
              <a:t>2015</a:t>
            </a:r>
            <a:endParaRPr kumimoji="1" lang="ja-JP" altLang="en-US" u="sng" dirty="0">
              <a:solidFill>
                <a:srgbClr val="3366FF"/>
              </a:solidFill>
              <a:latin typeface="Helvetica"/>
              <a:cs typeface="Helvetica"/>
            </a:endParaRPr>
          </a:p>
        </p:txBody>
      </p:sp>
      <p:sp>
        <p:nvSpPr>
          <p:cNvPr id="8" name="テキスト ボックス 7"/>
          <p:cNvSpPr txBox="1"/>
          <p:nvPr/>
        </p:nvSpPr>
        <p:spPr>
          <a:xfrm>
            <a:off x="1039166" y="3194093"/>
            <a:ext cx="5262979" cy="369332"/>
          </a:xfrm>
          <a:prstGeom prst="rect">
            <a:avLst/>
          </a:prstGeom>
          <a:noFill/>
        </p:spPr>
        <p:txBody>
          <a:bodyPr wrap="none" rtlCol="0">
            <a:spAutoFit/>
          </a:bodyPr>
          <a:lstStyle/>
          <a:p>
            <a:r>
              <a:rPr kumimoji="1" lang="ja-JP" altLang="en-US" dirty="0" smtClean="0">
                <a:solidFill>
                  <a:srgbClr val="000000"/>
                </a:solidFill>
              </a:rPr>
              <a:t>巨大衝突により放出された破片の衝突進化を計算</a:t>
            </a:r>
            <a:endParaRPr kumimoji="1" lang="ja-JP" altLang="en-US" dirty="0">
              <a:solidFill>
                <a:srgbClr val="000000"/>
              </a:solidFill>
            </a:endParaRPr>
          </a:p>
        </p:txBody>
      </p:sp>
      <p:pic>
        <p:nvPicPr>
          <p:cNvPr id="10" name="図 9" descr="Jackson_and_Wyatt_2012_fig3_1y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14" y="4594077"/>
            <a:ext cx="1848041" cy="1897696"/>
          </a:xfrm>
          <a:prstGeom prst="rect">
            <a:avLst/>
          </a:prstGeom>
        </p:spPr>
      </p:pic>
      <p:pic>
        <p:nvPicPr>
          <p:cNvPr id="22" name="図 21" descr="Genda_etal_2015_fi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522" y="2530666"/>
            <a:ext cx="2870746" cy="2105362"/>
          </a:xfrm>
          <a:prstGeom prst="rect">
            <a:avLst/>
          </a:prstGeom>
        </p:spPr>
      </p:pic>
      <p:pic>
        <p:nvPicPr>
          <p:cNvPr id="24" name="図 23" descr="Genda_etal_2015_fig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217" y="717218"/>
            <a:ext cx="2361563" cy="1766553"/>
          </a:xfrm>
          <a:prstGeom prst="rect">
            <a:avLst/>
          </a:prstGeom>
        </p:spPr>
      </p:pic>
      <p:sp>
        <p:nvSpPr>
          <p:cNvPr id="25" name="テキスト ボックス 24"/>
          <p:cNvSpPr txBox="1"/>
          <p:nvPr/>
        </p:nvSpPr>
        <p:spPr>
          <a:xfrm>
            <a:off x="3197820" y="2417371"/>
            <a:ext cx="781471" cy="369332"/>
          </a:xfrm>
          <a:prstGeom prst="rect">
            <a:avLst/>
          </a:prstGeom>
          <a:noFill/>
        </p:spPr>
        <p:txBody>
          <a:bodyPr wrap="none" rtlCol="0">
            <a:spAutoFit/>
          </a:bodyPr>
          <a:lstStyle/>
          <a:p>
            <a:r>
              <a:rPr kumimoji="1" lang="en-US" altLang="ja-JP" dirty="0" smtClean="0">
                <a:latin typeface="Helvetica"/>
                <a:cs typeface="Helvetica"/>
              </a:rPr>
              <a:t>~10%</a:t>
            </a:r>
            <a:endParaRPr kumimoji="1" lang="ja-JP" altLang="en-US" dirty="0">
              <a:latin typeface="Helvetica"/>
              <a:cs typeface="Helvetica"/>
            </a:endParaRPr>
          </a:p>
        </p:txBody>
      </p:sp>
    </p:spTree>
    <p:extLst>
      <p:ext uri="{BB962C8B-B14F-4D97-AF65-F5344CB8AC3E}">
        <p14:creationId xmlns:p14="http://schemas.microsoft.com/office/powerpoint/2010/main" val="18808353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先行研究まとめ</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graphicFrame>
        <p:nvGraphicFramePr>
          <p:cNvPr id="7" name="表 6"/>
          <p:cNvGraphicFramePr>
            <a:graphicFrameLocks noGrp="1"/>
          </p:cNvGraphicFramePr>
          <p:nvPr>
            <p:extLst>
              <p:ext uri="{D42A27DB-BD31-4B8C-83A1-F6EECF244321}">
                <p14:modId xmlns:p14="http://schemas.microsoft.com/office/powerpoint/2010/main" val="4175726569"/>
              </p:ext>
            </p:extLst>
          </p:nvPr>
        </p:nvGraphicFramePr>
        <p:xfrm>
          <a:off x="886485" y="1252915"/>
          <a:ext cx="7501021" cy="4439021"/>
        </p:xfrm>
        <a:graphic>
          <a:graphicData uri="http://schemas.openxmlformats.org/drawingml/2006/table">
            <a:tbl>
              <a:tblPr firstRow="1" bandRow="1">
                <a:tableStyleId>{5940675A-B579-460E-94D1-54222C63F5DA}</a:tableStyleId>
              </a:tblPr>
              <a:tblGrid>
                <a:gridCol w="1191215"/>
                <a:gridCol w="2012026"/>
                <a:gridCol w="2104643"/>
                <a:gridCol w="219313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endParaRPr kumimoji="1" lang="ja-JP" altLang="en-US" dirty="0" smtClean="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endParaRPr kumimoji="1" lang="ja-JP" altLang="en-US" dirty="0" smtClean="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破片は軸対称円盤</a:t>
                      </a:r>
                      <a:endParaRPr kumimoji="1" lang="en-US" altLang="ja-JP" dirty="0" smtClean="0"/>
                    </a:p>
                    <a:p>
                      <a:pPr algn="ctr">
                        <a:lnSpc>
                          <a:spcPct val="100000"/>
                        </a:lnSpc>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r>
            </a:tbl>
          </a:graphicData>
        </a:graphic>
      </p:graphicFrame>
    </p:spTree>
    <p:extLst>
      <p:ext uri="{BB962C8B-B14F-4D97-AF65-F5344CB8AC3E}">
        <p14:creationId xmlns:p14="http://schemas.microsoft.com/office/powerpoint/2010/main" val="16356769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21" name="テキスト ボックス 20"/>
          <p:cNvSpPr txBox="1"/>
          <p:nvPr/>
        </p:nvSpPr>
        <p:spPr>
          <a:xfrm>
            <a:off x="1250997" y="4765099"/>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332814" y="441141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679999" y="5183517"/>
            <a:ext cx="5790602" cy="1158779"/>
          </a:xfrm>
          <a:prstGeom prst="rect">
            <a:avLst/>
          </a:prstGeom>
          <a:noFill/>
          <a:ln>
            <a:solidFill>
              <a:srgbClr val="FF0000"/>
            </a:solidFill>
          </a:ln>
        </p:spPr>
        <p:txBody>
          <a:bodyPr wrap="square" rtlCol="0">
            <a:spAutoFit/>
          </a:bodyPr>
          <a:lstStyle/>
          <a:p>
            <a:pPr>
              <a:lnSpc>
                <a:spcPct val="130000"/>
              </a:lnSpc>
            </a:pPr>
            <a:r>
              <a:rPr kumimoji="1" lang="ja-JP" altLang="en-US" dirty="0" smtClean="0"/>
              <a:t>デブリ円盤内の</a:t>
            </a:r>
            <a:r>
              <a:rPr kumimoji="1" lang="ja-JP" altLang="en-US" b="1" dirty="0" smtClean="0"/>
              <a:t>重力相互作用</a:t>
            </a:r>
            <a:r>
              <a:rPr kumimoji="1" lang="ja-JP" altLang="en-US" dirty="0" smtClean="0"/>
              <a:t>、</a:t>
            </a:r>
            <a:r>
              <a:rPr kumimoji="1" lang="ja-JP" altLang="en-US" b="1" dirty="0" smtClean="0"/>
              <a:t>衝突破壊現象</a:t>
            </a:r>
            <a:r>
              <a:rPr kumimoji="1" lang="ja-JP" altLang="en-US" dirty="0" smtClean="0"/>
              <a:t>を同時に扱うことができる</a:t>
            </a:r>
            <a:r>
              <a:rPr kumimoji="1" lang="ja-JP" altLang="en-US" b="1" dirty="0" smtClean="0">
                <a:solidFill>
                  <a:srgbClr val="FF0000"/>
                </a:solidFill>
              </a:rPr>
              <a:t>数値計算法を開発</a:t>
            </a:r>
            <a:r>
              <a:rPr kumimoji="1" lang="ja-JP" altLang="en-US" dirty="0" smtClean="0"/>
              <a:t>し、</a:t>
            </a:r>
            <a:endParaRPr kumimoji="1" lang="en-US" altLang="ja-JP" dirty="0" smtClean="0"/>
          </a:p>
          <a:p>
            <a:pPr>
              <a:lnSpc>
                <a:spcPct val="130000"/>
              </a:lnSpc>
            </a:pPr>
            <a:r>
              <a:rPr kumimoji="1" lang="ja-JP" altLang="en-US" dirty="0" smtClean="0"/>
              <a:t>衝突破壊時の破片はどのように振る舞うのかを調べる</a:t>
            </a:r>
            <a:endParaRPr kumimoji="1" lang="ja-JP" altLang="en-US" dirty="0"/>
          </a:p>
        </p:txBody>
      </p:sp>
      <p:sp>
        <p:nvSpPr>
          <p:cNvPr id="10" name="テキスト ボックス 9"/>
          <p:cNvSpPr txBox="1"/>
          <p:nvPr/>
        </p:nvSpPr>
        <p:spPr>
          <a:xfrm>
            <a:off x="466167" y="998822"/>
            <a:ext cx="4989204" cy="369332"/>
          </a:xfrm>
          <a:prstGeom prst="rect">
            <a:avLst/>
          </a:prstGeom>
          <a:noFill/>
        </p:spPr>
        <p:txBody>
          <a:bodyPr wrap="square" rtlCol="0">
            <a:spAutoFit/>
          </a:bodyPr>
          <a:lstStyle/>
          <a:p>
            <a:r>
              <a:rPr kumimoji="1" lang="ja-JP" altLang="en-US" dirty="0" smtClean="0"/>
              <a:t>巨大衝突ステージを解明するためには</a:t>
            </a:r>
            <a:r>
              <a:rPr kumimoji="1" lang="en-US" altLang="ja-JP" dirty="0" smtClean="0">
                <a:latin typeface="+mn-ea"/>
              </a:rPr>
              <a:t>…</a:t>
            </a:r>
          </a:p>
        </p:txBody>
      </p:sp>
      <p:sp>
        <p:nvSpPr>
          <p:cNvPr id="12" name="テキスト ボックス 11"/>
          <p:cNvSpPr txBox="1"/>
          <p:nvPr/>
        </p:nvSpPr>
        <p:spPr>
          <a:xfrm>
            <a:off x="1034449" y="1486359"/>
            <a:ext cx="7340471" cy="369332"/>
          </a:xfrm>
          <a:prstGeom prst="rect">
            <a:avLst/>
          </a:prstGeom>
          <a:noFill/>
        </p:spPr>
        <p:txBody>
          <a:bodyPr wrap="none" rtlCol="0">
            <a:spAutoFit/>
          </a:bodyPr>
          <a:lstStyle/>
          <a:p>
            <a:r>
              <a:rPr kumimoji="1" lang="ja-JP" altLang="en-US" dirty="0" smtClean="0"/>
              <a:t>系外で観測される「暖かい</a:t>
            </a:r>
            <a:r>
              <a:rPr kumimoji="1" lang="ja-JP" altLang="en-US" dirty="0"/>
              <a:t>デブリ</a:t>
            </a:r>
            <a:r>
              <a:rPr kumimoji="1" lang="ja-JP" altLang="en-US" dirty="0" smtClean="0"/>
              <a:t>円盤」形成過程の理解が必要である　</a:t>
            </a:r>
            <a:endParaRPr kumimoji="1" lang="ja-JP" altLang="en-US" dirty="0"/>
          </a:p>
        </p:txBody>
      </p:sp>
      <p:sp>
        <p:nvSpPr>
          <p:cNvPr id="20" name="テキスト ボックス 19"/>
          <p:cNvSpPr txBox="1"/>
          <p:nvPr/>
        </p:nvSpPr>
        <p:spPr>
          <a:xfrm>
            <a:off x="1185207" y="3446610"/>
            <a:ext cx="3637919" cy="369332"/>
          </a:xfrm>
          <a:prstGeom prst="rect">
            <a:avLst/>
          </a:prstGeom>
          <a:noFill/>
        </p:spPr>
        <p:txBody>
          <a:bodyPr wrap="none" rtlCol="0">
            <a:spAutoFit/>
          </a:bodyPr>
          <a:lstStyle/>
          <a:p>
            <a:r>
              <a:rPr kumimoji="1" lang="ja-JP" altLang="en-US" dirty="0" smtClean="0"/>
              <a:t>衝突カスケードのような破壊現象</a:t>
            </a:r>
            <a:endParaRPr kumimoji="1" lang="ja-JP" altLang="en-US" dirty="0"/>
          </a:p>
        </p:txBody>
      </p:sp>
      <p:grpSp>
        <p:nvGrpSpPr>
          <p:cNvPr id="24" name="図形グループ 23"/>
          <p:cNvGrpSpPr/>
          <p:nvPr/>
        </p:nvGrpSpPr>
        <p:grpSpPr>
          <a:xfrm>
            <a:off x="8416314" y="3561431"/>
            <a:ext cx="444155" cy="427142"/>
            <a:chOff x="3807098" y="2128725"/>
            <a:chExt cx="444155" cy="427142"/>
          </a:xfrm>
        </p:grpSpPr>
        <p:sp>
          <p:nvSpPr>
            <p:cNvPr id="25" name="円/楕円 2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円/楕円 2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6" name="図形グループ 35"/>
          <p:cNvGrpSpPr/>
          <p:nvPr/>
        </p:nvGrpSpPr>
        <p:grpSpPr>
          <a:xfrm>
            <a:off x="7506220" y="3381583"/>
            <a:ext cx="756370" cy="1167588"/>
            <a:chOff x="7583577" y="2237228"/>
            <a:chExt cx="756370" cy="1167588"/>
          </a:xfrm>
        </p:grpSpPr>
        <p:grpSp>
          <p:nvGrpSpPr>
            <p:cNvPr id="37" name="図形グループ 36"/>
            <p:cNvGrpSpPr/>
            <p:nvPr/>
          </p:nvGrpSpPr>
          <p:grpSpPr>
            <a:xfrm>
              <a:off x="7701439" y="2809845"/>
              <a:ext cx="638508" cy="594971"/>
              <a:chOff x="2327654" y="2845730"/>
              <a:chExt cx="638508" cy="594971"/>
            </a:xfrm>
          </p:grpSpPr>
          <p:sp>
            <p:nvSpPr>
              <p:cNvPr id="62" name="円/楕円 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円/楕円 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円/楕円 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円/楕円 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1" name="円/楕円 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円/楕円 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 name="図形グループ 37"/>
            <p:cNvGrpSpPr/>
            <p:nvPr/>
          </p:nvGrpSpPr>
          <p:grpSpPr>
            <a:xfrm>
              <a:off x="7583577" y="2237228"/>
              <a:ext cx="638508" cy="594971"/>
              <a:chOff x="2327654" y="2845730"/>
              <a:chExt cx="638508" cy="594971"/>
            </a:xfrm>
          </p:grpSpPr>
          <p:sp>
            <p:nvSpPr>
              <p:cNvPr id="39" name="円/楕円 3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円/楕円 4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 name="円/楕円 4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円/楕円 4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円/楕円 4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 name="円/楕円 5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円/楕円 5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円/楕円 5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円/楕円 5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円/楕円 5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円/楕円 5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85" name="下矢印 84"/>
          <p:cNvSpPr/>
          <p:nvPr/>
        </p:nvSpPr>
        <p:spPr>
          <a:xfrm rot="4700068">
            <a:off x="8115209" y="3731101"/>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86" name="図形グループ 85"/>
          <p:cNvGrpSpPr/>
          <p:nvPr/>
        </p:nvGrpSpPr>
        <p:grpSpPr>
          <a:xfrm>
            <a:off x="6795558" y="3539945"/>
            <a:ext cx="532776" cy="996096"/>
            <a:chOff x="6872915" y="2395590"/>
            <a:chExt cx="532776" cy="996096"/>
          </a:xfrm>
        </p:grpSpPr>
        <p:grpSp>
          <p:nvGrpSpPr>
            <p:cNvPr id="87" name="図形グループ 86"/>
            <p:cNvGrpSpPr>
              <a:grpSpLocks noChangeAspect="1"/>
            </p:cNvGrpSpPr>
            <p:nvPr/>
          </p:nvGrpSpPr>
          <p:grpSpPr>
            <a:xfrm>
              <a:off x="6872915" y="2395590"/>
              <a:ext cx="383113" cy="356983"/>
              <a:chOff x="2327654" y="2845730"/>
              <a:chExt cx="638508" cy="594971"/>
            </a:xfrm>
          </p:grpSpPr>
          <p:sp>
            <p:nvSpPr>
              <p:cNvPr id="136" name="円/楕円 1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円/楕円 1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円/楕円 1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7" name="円/楕円 1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8" name="図形グループ 87"/>
            <p:cNvGrpSpPr>
              <a:grpSpLocks noChangeAspect="1"/>
            </p:cNvGrpSpPr>
            <p:nvPr/>
          </p:nvGrpSpPr>
          <p:grpSpPr>
            <a:xfrm>
              <a:off x="6951866" y="2716215"/>
              <a:ext cx="383103" cy="356983"/>
              <a:chOff x="2327654" y="2845730"/>
              <a:chExt cx="638508" cy="594971"/>
            </a:xfrm>
          </p:grpSpPr>
          <p:sp>
            <p:nvSpPr>
              <p:cNvPr id="113" name="円/楕円 1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4" name="円/楕円 1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円/楕円 1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円/楕円 1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7" name="円/楕円 1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円/楕円 1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円/楕円 1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円/楕円 1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円/楕円 1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円/楕円 1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円/楕円 1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9" name="図形グループ 88"/>
            <p:cNvGrpSpPr>
              <a:grpSpLocks noChangeAspect="1"/>
            </p:cNvGrpSpPr>
            <p:nvPr/>
          </p:nvGrpSpPr>
          <p:grpSpPr>
            <a:xfrm>
              <a:off x="7022588" y="3034703"/>
              <a:ext cx="383103" cy="356983"/>
              <a:chOff x="2327654" y="2845730"/>
              <a:chExt cx="638508" cy="594971"/>
            </a:xfrm>
          </p:grpSpPr>
          <p:sp>
            <p:nvSpPr>
              <p:cNvPr id="90" name="円/楕円 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59" name="図形グループ 158"/>
          <p:cNvGrpSpPr/>
          <p:nvPr/>
        </p:nvGrpSpPr>
        <p:grpSpPr>
          <a:xfrm>
            <a:off x="5902249" y="3693601"/>
            <a:ext cx="745869" cy="1023529"/>
            <a:chOff x="5979606" y="2549246"/>
            <a:chExt cx="745869" cy="1023529"/>
          </a:xfrm>
        </p:grpSpPr>
        <p:grpSp>
          <p:nvGrpSpPr>
            <p:cNvPr id="160" name="図形グループ 159"/>
            <p:cNvGrpSpPr>
              <a:grpSpLocks noChangeAspect="1"/>
            </p:cNvGrpSpPr>
            <p:nvPr/>
          </p:nvGrpSpPr>
          <p:grpSpPr>
            <a:xfrm>
              <a:off x="6232253" y="2959408"/>
              <a:ext cx="229868" cy="214190"/>
              <a:chOff x="2327654" y="2845730"/>
              <a:chExt cx="638508" cy="594971"/>
            </a:xfrm>
          </p:grpSpPr>
          <p:sp>
            <p:nvSpPr>
              <p:cNvPr id="329" name="円/楕円 32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1" name="図形グループ 160"/>
            <p:cNvGrpSpPr>
              <a:grpSpLocks noChangeAspect="1"/>
            </p:cNvGrpSpPr>
            <p:nvPr/>
          </p:nvGrpSpPr>
          <p:grpSpPr>
            <a:xfrm>
              <a:off x="6318075" y="3149872"/>
              <a:ext cx="229862" cy="214190"/>
              <a:chOff x="2327654" y="2845730"/>
              <a:chExt cx="638508" cy="594971"/>
            </a:xfrm>
          </p:grpSpPr>
          <p:sp>
            <p:nvSpPr>
              <p:cNvPr id="306" name="円/楕円 3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円/楕円 3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2" name="図形グループ 161"/>
            <p:cNvGrpSpPr>
              <a:grpSpLocks noChangeAspect="1"/>
            </p:cNvGrpSpPr>
            <p:nvPr/>
          </p:nvGrpSpPr>
          <p:grpSpPr>
            <a:xfrm>
              <a:off x="5979606" y="2629675"/>
              <a:ext cx="229868" cy="214190"/>
              <a:chOff x="2327654" y="2845730"/>
              <a:chExt cx="638508" cy="594971"/>
            </a:xfrm>
          </p:grpSpPr>
          <p:sp>
            <p:nvSpPr>
              <p:cNvPr id="283" name="円/楕円 28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円/楕円 28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3" name="図形グループ 162"/>
            <p:cNvGrpSpPr>
              <a:grpSpLocks noChangeAspect="1"/>
            </p:cNvGrpSpPr>
            <p:nvPr/>
          </p:nvGrpSpPr>
          <p:grpSpPr>
            <a:xfrm>
              <a:off x="6099962" y="2800601"/>
              <a:ext cx="229862" cy="214190"/>
              <a:chOff x="2327654" y="2845730"/>
              <a:chExt cx="638508" cy="594971"/>
            </a:xfrm>
          </p:grpSpPr>
          <p:sp>
            <p:nvSpPr>
              <p:cNvPr id="260" name="円/楕円 25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4" name="図形グループ 163"/>
            <p:cNvGrpSpPr>
              <a:grpSpLocks noChangeAspect="1"/>
            </p:cNvGrpSpPr>
            <p:nvPr/>
          </p:nvGrpSpPr>
          <p:grpSpPr>
            <a:xfrm>
              <a:off x="6316062" y="3358585"/>
              <a:ext cx="229868" cy="214190"/>
              <a:chOff x="2327654" y="2845730"/>
              <a:chExt cx="638508" cy="594971"/>
            </a:xfrm>
          </p:grpSpPr>
          <p:sp>
            <p:nvSpPr>
              <p:cNvPr id="237" name="円/楕円 2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5" name="図形グループ 164"/>
            <p:cNvGrpSpPr>
              <a:grpSpLocks noChangeAspect="1"/>
            </p:cNvGrpSpPr>
            <p:nvPr/>
          </p:nvGrpSpPr>
          <p:grpSpPr>
            <a:xfrm>
              <a:off x="6495613" y="3239858"/>
              <a:ext cx="229862" cy="214190"/>
              <a:chOff x="2327654" y="2845730"/>
              <a:chExt cx="638508" cy="594971"/>
            </a:xfrm>
          </p:grpSpPr>
          <p:sp>
            <p:nvSpPr>
              <p:cNvPr id="214" name="円/楕円 21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円/楕円 23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6" name="図形グループ 165"/>
            <p:cNvGrpSpPr>
              <a:grpSpLocks noChangeAspect="1"/>
            </p:cNvGrpSpPr>
            <p:nvPr/>
          </p:nvGrpSpPr>
          <p:grpSpPr>
            <a:xfrm>
              <a:off x="6189606" y="2549246"/>
              <a:ext cx="229868" cy="214190"/>
              <a:chOff x="2327654" y="2845730"/>
              <a:chExt cx="638508" cy="594971"/>
            </a:xfrm>
          </p:grpSpPr>
          <p:sp>
            <p:nvSpPr>
              <p:cNvPr id="191" name="円/楕円 19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2" name="円/楕円 21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7" name="図形グループ 166"/>
            <p:cNvGrpSpPr>
              <a:grpSpLocks noChangeAspect="1"/>
            </p:cNvGrpSpPr>
            <p:nvPr/>
          </p:nvGrpSpPr>
          <p:grpSpPr>
            <a:xfrm>
              <a:off x="6305802" y="2717503"/>
              <a:ext cx="229862" cy="214190"/>
              <a:chOff x="2327654" y="2845730"/>
              <a:chExt cx="638508" cy="594971"/>
            </a:xfrm>
          </p:grpSpPr>
          <p:sp>
            <p:nvSpPr>
              <p:cNvPr id="168" name="円/楕円 16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円/楕円 18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52" name="下矢印 351"/>
          <p:cNvSpPr/>
          <p:nvPr/>
        </p:nvSpPr>
        <p:spPr>
          <a:xfrm rot="4700068">
            <a:off x="7341942" y="3818732"/>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下矢印 352"/>
          <p:cNvSpPr/>
          <p:nvPr/>
        </p:nvSpPr>
        <p:spPr>
          <a:xfrm rot="4700068">
            <a:off x="6533136" y="390178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テキスト ボックス 353"/>
          <p:cNvSpPr txBox="1"/>
          <p:nvPr/>
        </p:nvSpPr>
        <p:spPr>
          <a:xfrm>
            <a:off x="1185207" y="2876720"/>
            <a:ext cx="5032147" cy="369332"/>
          </a:xfrm>
          <a:prstGeom prst="rect">
            <a:avLst/>
          </a:prstGeom>
          <a:noFill/>
        </p:spPr>
        <p:txBody>
          <a:bodyPr wrap="none" rtlCol="0">
            <a:spAutoFit/>
          </a:bodyPr>
          <a:lstStyle/>
          <a:p>
            <a:r>
              <a:rPr kumimoji="1" lang="ja-JP" altLang="en-US" dirty="0" smtClean="0"/>
              <a:t>惑星からの重力に</a:t>
            </a:r>
            <a:r>
              <a:rPr kumimoji="1" lang="ja-JP" altLang="en-US" dirty="0" smtClean="0"/>
              <a:t>よる</a:t>
            </a:r>
            <a:r>
              <a:rPr kumimoji="1" lang="ja-JP" altLang="en-US" u="sng" dirty="0" smtClean="0"/>
              <a:t>非軸対称</a:t>
            </a:r>
            <a:r>
              <a:rPr kumimoji="1" lang="ja-JP" altLang="en-US" dirty="0" smtClean="0"/>
              <a:t>な破片分布</a:t>
            </a:r>
            <a:r>
              <a:rPr kumimoji="1" lang="ja-JP" altLang="en-US" dirty="0" smtClean="0"/>
              <a:t>変化</a:t>
            </a:r>
            <a:endParaRPr kumimoji="1" lang="ja-JP" altLang="en-US" dirty="0"/>
          </a:p>
        </p:txBody>
      </p:sp>
      <p:sp>
        <p:nvSpPr>
          <p:cNvPr id="355" name="テキスト ボックス 354"/>
          <p:cNvSpPr txBox="1"/>
          <p:nvPr/>
        </p:nvSpPr>
        <p:spPr>
          <a:xfrm>
            <a:off x="466167" y="2385678"/>
            <a:ext cx="2262158" cy="369332"/>
          </a:xfrm>
          <a:prstGeom prst="rect">
            <a:avLst/>
          </a:prstGeom>
          <a:noFill/>
        </p:spPr>
        <p:txBody>
          <a:bodyPr wrap="none" rtlCol="0">
            <a:spAutoFit/>
          </a:bodyPr>
          <a:lstStyle/>
          <a:p>
            <a:r>
              <a:rPr kumimoji="1" lang="ja-JP" altLang="en-US" dirty="0" smtClean="0"/>
              <a:t>デブリ円盤の中では</a:t>
            </a:r>
            <a:endParaRPr kumimoji="1" lang="ja-JP" altLang="en-US" dirty="0"/>
          </a:p>
        </p:txBody>
      </p:sp>
      <p:sp>
        <p:nvSpPr>
          <p:cNvPr id="3" name="左中かっこ 2"/>
          <p:cNvSpPr/>
          <p:nvPr/>
        </p:nvSpPr>
        <p:spPr>
          <a:xfrm>
            <a:off x="1027357" y="2864105"/>
            <a:ext cx="155448" cy="1081173"/>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7" name="テキスト ボックス 6"/>
          <p:cNvSpPr txBox="1"/>
          <p:nvPr/>
        </p:nvSpPr>
        <p:spPr>
          <a:xfrm>
            <a:off x="1027357" y="4024287"/>
            <a:ext cx="3647152" cy="369332"/>
          </a:xfrm>
          <a:prstGeom prst="rect">
            <a:avLst/>
          </a:prstGeom>
          <a:noFill/>
        </p:spPr>
        <p:txBody>
          <a:bodyPr wrap="none" rtlCol="0">
            <a:spAutoFit/>
          </a:bodyPr>
          <a:lstStyle/>
          <a:p>
            <a:r>
              <a:rPr kumimoji="1" lang="ja-JP" altLang="en-US" dirty="0" smtClean="0"/>
              <a:t>の両方が起きており、ともに重要</a:t>
            </a:r>
            <a:endParaRPr kumimoji="1" lang="ja-JP" altLang="en-US" dirty="0"/>
          </a:p>
        </p:txBody>
      </p: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0800000">
            <a:off x="6380839" y="3484917"/>
            <a:ext cx="417894" cy="277775"/>
          </a:xfrm>
          <a:prstGeom prst="bentConnector3">
            <a:avLst>
              <a:gd name="adj1" fmla="val 99570"/>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535036" cy="369332"/>
          </a:xfrm>
          <a:prstGeom prst="rect">
            <a:avLst/>
          </a:prstGeom>
          <a:noFill/>
          <a:ln>
            <a:solidFill>
              <a:schemeClr val="accent5"/>
            </a:solidFill>
          </a:ln>
        </p:spPr>
        <p:txBody>
          <a:bodyPr wrap="none" rtlCol="0">
            <a:spAutoFit/>
          </a:bodyPr>
          <a:lstStyle/>
          <a:p>
            <a:r>
              <a:rPr kumimoji="1" lang="ja-JP" altLang="en-US" dirty="0" smtClean="0"/>
              <a:t>スーパー粒子</a:t>
            </a:r>
            <a:endParaRPr kumimoji="1" lang="ja-JP" altLang="en-US" dirty="0"/>
          </a:p>
        </p:txBody>
      </p:sp>
      <p:sp>
        <p:nvSpPr>
          <p:cNvPr id="344" name="テキスト ボックス 343"/>
          <p:cNvSpPr txBox="1"/>
          <p:nvPr/>
        </p:nvSpPr>
        <p:spPr>
          <a:xfrm>
            <a:off x="5360682" y="1450920"/>
            <a:ext cx="3176254" cy="923330"/>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a:p>
            <a:r>
              <a:rPr kumimoji="1" lang="ja-JP" altLang="en-US" dirty="0" smtClean="0"/>
              <a:t>（</a:t>
            </a:r>
            <a:r>
              <a:rPr kumimoji="1" lang="en-US" altLang="ja-JP" dirty="0">
                <a:latin typeface="+mn-ea"/>
              </a:rPr>
              <a:t>N</a:t>
            </a:r>
            <a:r>
              <a:rPr kumimoji="1" lang="ja-JP" altLang="en-US" dirty="0" smtClean="0">
                <a:latin typeface="+mn-ea"/>
              </a:rPr>
              <a:t>体計算のコスト削減</a:t>
            </a:r>
            <a:r>
              <a:rPr kumimoji="1" lang="ja-JP" altLang="en-US" dirty="0" smtClean="0"/>
              <a:t>）</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a:t>
            </a:r>
            <a:r>
              <a:rPr kumimoji="1" lang="ja-JP" altLang="en-US" dirty="0" smtClean="0"/>
              <a:t>手法</a:t>
            </a:r>
            <a:r>
              <a:rPr kumimoji="1" lang="ja-JP" altLang="en-US" dirty="0" smtClean="0"/>
              <a:t>による破壊の取り扱い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sp>
        <p:nvSpPr>
          <p:cNvPr id="17" name="テキスト ボックス 16"/>
          <p:cNvSpPr txBox="1"/>
          <p:nvPr/>
        </p:nvSpPr>
        <p:spPr>
          <a:xfrm>
            <a:off x="3482882" y="5999350"/>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grpSp>
        <p:nvGrpSpPr>
          <p:cNvPr id="25" name="図形グループ 24"/>
          <p:cNvGrpSpPr/>
          <p:nvPr/>
        </p:nvGrpSpPr>
        <p:grpSpPr>
          <a:xfrm>
            <a:off x="668967" y="5577649"/>
            <a:ext cx="2454518" cy="369332"/>
            <a:chOff x="899289" y="1570200"/>
            <a:chExt cx="2454518" cy="369332"/>
          </a:xfrm>
        </p:grpSpPr>
        <p:sp>
          <p:nvSpPr>
            <p:cNvPr id="15" name="テキスト ボックス 14"/>
            <p:cNvSpPr txBox="1"/>
            <p:nvPr/>
          </p:nvSpPr>
          <p:spPr>
            <a:xfrm>
              <a:off x="899289" y="1570200"/>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23" name="図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203" y="1649161"/>
              <a:ext cx="182036" cy="206859"/>
            </a:xfrm>
            <a:prstGeom prst="rect">
              <a:avLst/>
            </a:prstGeom>
          </p:spPr>
        </p:pic>
      </p:grpSp>
      <p:sp>
        <p:nvSpPr>
          <p:cNvPr id="28" name="テキスト ボックス 27"/>
          <p:cNvSpPr txBox="1"/>
          <p:nvPr/>
        </p:nvSpPr>
        <p:spPr>
          <a:xfrm>
            <a:off x="377762" y="2059916"/>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1973609"/>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433877"/>
            <a:ext cx="2582758" cy="369332"/>
          </a:xfrm>
          <a:prstGeom prst="rect">
            <a:avLst/>
          </a:prstGeom>
          <a:noFill/>
        </p:spPr>
        <p:txBody>
          <a:bodyPr wrap="none" rtlCol="0">
            <a:spAutoFit/>
          </a:bodyPr>
          <a:lstStyle/>
          <a:p>
            <a:r>
              <a:rPr kumimoji="1" lang="en-US" altLang="ja-JP" dirty="0" smtClean="0">
                <a:latin typeface="Helvetica"/>
                <a:cs typeface="Helvetica"/>
              </a:rPr>
              <a:t>e.g</a:t>
            </a:r>
            <a:r>
              <a:rPr kumimoji="1" lang="en-US" altLang="ja-JP" dirty="0" smtClean="0">
                <a:latin typeface="Helvetica"/>
                <a:cs typeface="Helvetica"/>
              </a:rPr>
              <a:t>., </a:t>
            </a:r>
            <a:r>
              <a:rPr kumimoji="1" lang="en-US" altLang="ja-JP" dirty="0" smtClean="0">
                <a:latin typeface="Helvetica"/>
                <a:cs typeface="Helvetica"/>
              </a:rPr>
              <a:t>Tanaka et al. 1996</a:t>
            </a:r>
            <a:endParaRPr kumimoji="1" lang="ja-JP" altLang="en-US" dirty="0">
              <a:latin typeface="Helvetica"/>
              <a:cs typeface="Helvetica"/>
            </a:endParaRPr>
          </a:p>
        </p:txBody>
      </p:sp>
      <p:sp>
        <p:nvSpPr>
          <p:cNvPr id="33" name="テキスト ボックス 32"/>
          <p:cNvSpPr txBox="1"/>
          <p:nvPr/>
        </p:nvSpPr>
        <p:spPr>
          <a:xfrm>
            <a:off x="5992191" y="4801146"/>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5142637" y="4799929"/>
            <a:ext cx="877163" cy="369332"/>
          </a:xfrm>
          <a:prstGeom prst="rect">
            <a:avLst/>
          </a:prstGeom>
          <a:noFill/>
        </p:spPr>
        <p:txBody>
          <a:bodyPr wrap="none" rtlCol="0">
            <a:spAutoFit/>
          </a:bodyPr>
          <a:lstStyle/>
          <a:p>
            <a:r>
              <a:rPr kumimoji="1" lang="ja-JP" altLang="en-US" dirty="0" smtClean="0"/>
              <a:t>解析</a:t>
            </a:r>
            <a:r>
              <a:rPr kumimoji="1" lang="ja-JP" altLang="en-US" dirty="0" smtClean="0"/>
              <a:t>解</a:t>
            </a:r>
            <a:endParaRPr kumimoji="1" lang="en-US" altLang="ja-JP" dirty="0" smtClean="0"/>
          </a:p>
        </p:txBody>
      </p:sp>
      <p:grpSp>
        <p:nvGrpSpPr>
          <p:cNvPr id="40" name="図形グループ 39"/>
          <p:cNvGrpSpPr/>
          <p:nvPr/>
        </p:nvGrpSpPr>
        <p:grpSpPr>
          <a:xfrm>
            <a:off x="4188329" y="2059916"/>
            <a:ext cx="4570482" cy="369332"/>
            <a:chOff x="4188329" y="2374133"/>
            <a:chExt cx="4570482" cy="369332"/>
          </a:xfrm>
        </p:grpSpPr>
        <p:sp>
          <p:nvSpPr>
            <p:cNvPr id="31" name="テキスト ボックス 30"/>
            <p:cNvSpPr txBox="1"/>
            <p:nvPr/>
          </p:nvSpPr>
          <p:spPr>
            <a:xfrm>
              <a:off x="4188329" y="2374133"/>
              <a:ext cx="4570482"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35" name="図 3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702" y="2433877"/>
              <a:ext cx="680994" cy="303576"/>
            </a:xfrm>
            <a:prstGeom prst="rect">
              <a:avLst/>
            </a:prstGeom>
          </p:spPr>
        </p:pic>
      </p:grpSp>
      <p:pic>
        <p:nvPicPr>
          <p:cNvPr id="36" name="図 3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22" y="3943248"/>
            <a:ext cx="8338153" cy="648379"/>
          </a:xfrm>
          <a:prstGeom prst="rect">
            <a:avLst/>
          </a:prstGeom>
        </p:spPr>
      </p:pic>
      <p:pic>
        <p:nvPicPr>
          <p:cNvPr id="38" name="図 3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482" y="5296959"/>
            <a:ext cx="1403937" cy="719301"/>
          </a:xfrm>
          <a:prstGeom prst="rect">
            <a:avLst/>
          </a:prstGeom>
        </p:spPr>
      </p:pic>
      <p:sp>
        <p:nvSpPr>
          <p:cNvPr id="39" name="テキスト ボックス 38"/>
          <p:cNvSpPr txBox="1"/>
          <p:nvPr/>
        </p:nvSpPr>
        <p:spPr>
          <a:xfrm>
            <a:off x="455868" y="5178933"/>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6021682"/>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0567" y="4797083"/>
            <a:ext cx="1875008" cy="306660"/>
          </a:xfrm>
          <a:prstGeom prst="rect">
            <a:avLst/>
          </a:prstGeom>
        </p:spPr>
      </p:pic>
      <p:pic>
        <p:nvPicPr>
          <p:cNvPr id="7" name="図 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7878" y="3032245"/>
            <a:ext cx="1571304" cy="651093"/>
          </a:xfrm>
          <a:prstGeom prst="rect">
            <a:avLst/>
          </a:prstGeom>
        </p:spPr>
      </p:pic>
      <p:sp>
        <p:nvSpPr>
          <p:cNvPr id="8" name="テキスト ボックス 7"/>
          <p:cNvSpPr txBox="1"/>
          <p:nvPr/>
        </p:nvSpPr>
        <p:spPr>
          <a:xfrm>
            <a:off x="455868" y="2944674"/>
            <a:ext cx="4493384" cy="369332"/>
          </a:xfrm>
          <a:prstGeom prst="rect">
            <a:avLst/>
          </a:prstGeom>
          <a:noFill/>
        </p:spPr>
        <p:txBody>
          <a:bodyPr wrap="none" rtlCol="0">
            <a:spAutoFit/>
          </a:bodyPr>
          <a:lstStyle/>
          <a:p>
            <a:r>
              <a:rPr kumimoji="1" lang="ja-JP" altLang="en-US" dirty="0" smtClean="0"/>
              <a:t>質量フラックス</a:t>
            </a:r>
            <a:r>
              <a:rPr kumimoji="1" lang="en-US" altLang="ja-JP" dirty="0" smtClean="0"/>
              <a:t> </a:t>
            </a:r>
            <a:r>
              <a:rPr kumimoji="1" lang="ja-JP" altLang="en-US" dirty="0" smtClean="0"/>
              <a:t>＝</a:t>
            </a:r>
            <a:r>
              <a:rPr kumimoji="1" lang="en-US" altLang="ja-JP" dirty="0" smtClean="0"/>
              <a:t> </a:t>
            </a:r>
            <a:r>
              <a:rPr kumimoji="1" lang="ja-JP" altLang="en-US" dirty="0" smtClean="0"/>
              <a:t>質量空間のフラックス</a:t>
            </a:r>
            <a:endParaRPr kumimoji="1" lang="ja-JP" altLang="en-US" dirty="0"/>
          </a:p>
        </p:txBody>
      </p:sp>
      <p:grpSp>
        <p:nvGrpSpPr>
          <p:cNvPr id="11" name="図形グループ 10"/>
          <p:cNvGrpSpPr/>
          <p:nvPr/>
        </p:nvGrpSpPr>
        <p:grpSpPr>
          <a:xfrm>
            <a:off x="755072" y="1006532"/>
            <a:ext cx="7252158" cy="848152"/>
            <a:chOff x="377762" y="1016202"/>
            <a:chExt cx="7252158" cy="848152"/>
          </a:xfrm>
        </p:grpSpPr>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20" name="テキスト ボックス 19"/>
            <p:cNvSpPr txBox="1"/>
            <p:nvPr/>
          </p:nvSpPr>
          <p:spPr>
            <a:xfrm>
              <a:off x="1416396" y="1430608"/>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sp>
          <p:nvSpPr>
            <p:cNvPr id="10" name="角丸四角形 9"/>
            <p:cNvSpPr/>
            <p:nvPr/>
          </p:nvSpPr>
          <p:spPr>
            <a:xfrm>
              <a:off x="377762" y="1016202"/>
              <a:ext cx="7252158" cy="848152"/>
            </a:xfrm>
            <a:prstGeom prst="roundRect">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2" name="テキスト ボックス 11"/>
          <p:cNvSpPr txBox="1"/>
          <p:nvPr/>
        </p:nvSpPr>
        <p:spPr>
          <a:xfrm>
            <a:off x="2133600" y="3314006"/>
            <a:ext cx="3262432"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面密度の時間変化を表す量</a:t>
            </a:r>
            <a:endParaRPr kumimoji="1" lang="ja-JP" altLang="en-US" dirty="0"/>
          </a:p>
        </p:txBody>
      </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7" name="テキスト ボックス 6"/>
          <p:cNvSpPr txBox="1"/>
          <p:nvPr/>
        </p:nvSpPr>
        <p:spPr>
          <a:xfrm>
            <a:off x="292574" y="974715"/>
            <a:ext cx="5019323"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のまわりに扇形領域を形成する</a:t>
            </a:r>
            <a:endParaRPr kumimoji="1" lang="ja-JP" altLang="en-US" dirty="0">
              <a:latin typeface="+mn-ea"/>
            </a:endParaRPr>
          </a:p>
        </p:txBody>
      </p:sp>
      <p:sp>
        <p:nvSpPr>
          <p:cNvPr id="15" name="テキスト ボックス 14"/>
          <p:cNvSpPr txBox="1"/>
          <p:nvPr/>
        </p:nvSpPr>
        <p:spPr>
          <a:xfrm>
            <a:off x="5522496" y="974715"/>
            <a:ext cx="3498883" cy="923330"/>
          </a:xfrm>
          <a:prstGeom prst="rect">
            <a:avLst/>
          </a:prstGeom>
          <a:noFill/>
        </p:spPr>
        <p:txBody>
          <a:bodyPr wrap="squar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を</a:t>
            </a:r>
            <a:r>
              <a:rPr kumimoji="1" lang="ja-JP" altLang="en-US" dirty="0" smtClean="0">
                <a:latin typeface="Helvetica"/>
                <a:cs typeface="Helvetica"/>
              </a:rPr>
              <a:t>探索し、総質量を面積で割ることで面密度を計算する</a:t>
            </a:r>
            <a:endParaRPr kumimoji="1" lang="en-US" altLang="ja-JP" dirty="0" smtClean="0">
              <a:latin typeface="Helvetica"/>
              <a:cs typeface="Helvetica"/>
            </a:endParaRPr>
          </a:p>
        </p:txBody>
      </p:sp>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1" y="2308968"/>
            <a:ext cx="2872828" cy="938066"/>
          </a:xfrm>
          <a:prstGeom prst="rect">
            <a:avLst/>
          </a:prstGeom>
          <a:ln>
            <a:solidFill>
              <a:srgbClr val="FF0000"/>
            </a:solidFill>
          </a:ln>
        </p:spPr>
      </p:pic>
      <p:sp>
        <p:nvSpPr>
          <p:cNvPr id="14" name="テキスト ボックス 13"/>
          <p:cNvSpPr txBox="1"/>
          <p:nvPr/>
        </p:nvSpPr>
        <p:spPr>
          <a:xfrm>
            <a:off x="4980310" y="4253904"/>
            <a:ext cx="4163690" cy="646331"/>
          </a:xfrm>
          <a:prstGeom prst="rect">
            <a:avLst/>
          </a:prstGeom>
          <a:noFill/>
        </p:spPr>
        <p:txBody>
          <a:bodyPr wrap="square" rtlCol="0">
            <a:spAutoFit/>
          </a:bodyPr>
          <a:lstStyle/>
          <a:p>
            <a:pPr marL="342900" indent="-342900">
              <a:buFont typeface="+mj-ea"/>
              <a:buAutoNum type="circleNumDbPlain" startAt="4"/>
            </a:pPr>
            <a:r>
              <a:rPr kumimoji="1" lang="ja-JP" altLang="en-US" dirty="0" smtClean="0">
                <a:latin typeface="+mn-ea"/>
              </a:rPr>
              <a:t>平均相対速度をトレーサー</a:t>
            </a:r>
            <a:r>
              <a:rPr kumimoji="1" lang="en-US" altLang="ja-JP" i="1" dirty="0" err="1" smtClean="0">
                <a:latin typeface="+mn-ea"/>
              </a:rPr>
              <a:t>i</a:t>
            </a:r>
            <a:r>
              <a:rPr kumimoji="1" lang="en-US" altLang="ja-JP" i="1" dirty="0" smtClean="0">
                <a:latin typeface="Helvetica"/>
                <a:cs typeface="Helvetica"/>
              </a:rPr>
              <a:t> </a:t>
            </a:r>
            <a:r>
              <a:rPr kumimoji="1" lang="ja-JP" altLang="en-US" dirty="0" smtClean="0">
                <a:latin typeface="Helvetica"/>
                <a:cs typeface="Helvetica"/>
              </a:rPr>
              <a:t>の衝突</a:t>
            </a:r>
            <a:r>
              <a:rPr kumimoji="1" lang="ja-JP" altLang="en-US" dirty="0" smtClean="0">
                <a:latin typeface="+mn-ea"/>
              </a:rPr>
              <a:t>速度とみなす</a:t>
            </a:r>
            <a:endParaRPr kumimoji="1" lang="ja-JP" altLang="en-US" dirty="0">
              <a:latin typeface="+mn-ea"/>
            </a:endParaRPr>
          </a:p>
        </p:txBody>
      </p:sp>
      <p:grpSp>
        <p:nvGrpSpPr>
          <p:cNvPr id="18" name="図形グループ 17"/>
          <p:cNvGrpSpPr/>
          <p:nvPr/>
        </p:nvGrpSpPr>
        <p:grpSpPr>
          <a:xfrm>
            <a:off x="566030" y="1395608"/>
            <a:ext cx="4764276" cy="2488720"/>
            <a:chOff x="566030" y="1395608"/>
            <a:chExt cx="4764276" cy="2488720"/>
          </a:xfrm>
        </p:grpSpPr>
        <p:grpSp>
          <p:nvGrpSpPr>
            <p:cNvPr id="8" name="図形グループ 7"/>
            <p:cNvGrpSpPr/>
            <p:nvPr/>
          </p:nvGrpSpPr>
          <p:grpSpPr>
            <a:xfrm>
              <a:off x="566030" y="1395608"/>
              <a:ext cx="4321286" cy="2488720"/>
              <a:chOff x="903682" y="2801666"/>
              <a:chExt cx="3960392" cy="2222697"/>
            </a:xfrm>
          </p:grpSpPr>
          <p:grpSp>
            <p:nvGrpSpPr>
              <p:cNvPr id="9" name="図形グループ 8"/>
              <p:cNvGrpSpPr>
                <a:grpSpLocks noChangeAspect="1"/>
              </p:cNvGrpSpPr>
              <p:nvPr/>
            </p:nvGrpSpPr>
            <p:grpSpPr>
              <a:xfrm>
                <a:off x="1072193" y="2801666"/>
                <a:ext cx="3791881" cy="2222697"/>
                <a:chOff x="450842" y="1285853"/>
                <a:chExt cx="5055842" cy="2963595"/>
              </a:xfrm>
            </p:grpSpPr>
            <p:pic>
              <p:nvPicPr>
                <p:cNvPr id="11" name="図 10" descr="Morishima2015_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2" name="線吹き出し 1 (枠付き) 11"/>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7" name="テキスト ボックス 16"/>
            <p:cNvSpPr txBox="1"/>
            <p:nvPr/>
          </p:nvSpPr>
          <p:spPr>
            <a:xfrm>
              <a:off x="3503439" y="3462976"/>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sp>
        <p:nvSpPr>
          <p:cNvPr id="21" name="テキスト ボックス 20"/>
          <p:cNvSpPr txBox="1"/>
          <p:nvPr/>
        </p:nvSpPr>
        <p:spPr>
          <a:xfrm>
            <a:off x="292574" y="4255950"/>
            <a:ext cx="4273278" cy="646331"/>
          </a:xfrm>
          <a:prstGeom prst="rect">
            <a:avLst/>
          </a:prstGeom>
          <a:noFill/>
        </p:spPr>
        <p:txBody>
          <a:bodyPr wrap="square" rtlCol="0">
            <a:spAutoFit/>
          </a:bodyPr>
          <a:lstStyle/>
          <a:p>
            <a:pPr marL="342900" indent="-342900">
              <a:buFont typeface="+mj-ea"/>
              <a:buAutoNum type="circleNumDbPlain" startAt="3"/>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mn-ea"/>
              </a:rPr>
              <a:t>に対する</a:t>
            </a:r>
            <a:r>
              <a:rPr kumimoji="1" lang="en-US" altLang="ja-JP" i="1" dirty="0" smtClean="0">
                <a:latin typeface="Helvetica"/>
                <a:cs typeface="Helvetica"/>
              </a:rPr>
              <a:t>j </a:t>
            </a:r>
            <a:r>
              <a:rPr kumimoji="1" lang="ja-JP" altLang="en-US" dirty="0">
                <a:latin typeface="+mn-ea"/>
              </a:rPr>
              <a:t>の</a:t>
            </a:r>
            <a:r>
              <a:rPr kumimoji="1" lang="ja-JP" altLang="en-US" dirty="0" smtClean="0">
                <a:latin typeface="+mn-ea"/>
              </a:rPr>
              <a:t>相対速度をランダム速度で近似する</a:t>
            </a:r>
            <a:endParaRPr kumimoji="1" lang="ja-JP" altLang="en-US" dirty="0">
              <a:latin typeface="+mn-ea"/>
            </a:endParaRPr>
          </a:p>
        </p:txBody>
      </p:sp>
      <p:sp>
        <p:nvSpPr>
          <p:cNvPr id="24" name="テキスト ボックス 23"/>
          <p:cNvSpPr txBox="1"/>
          <p:nvPr/>
        </p:nvSpPr>
        <p:spPr>
          <a:xfrm>
            <a:off x="1311815" y="6045007"/>
            <a:ext cx="1338828" cy="369332"/>
          </a:xfrm>
          <a:prstGeom prst="rect">
            <a:avLst/>
          </a:prstGeom>
          <a:noFill/>
        </p:spPr>
        <p:txBody>
          <a:bodyPr wrap="none" rtlCol="0">
            <a:spAutoFit/>
          </a:bodyPr>
          <a:lstStyle/>
          <a:p>
            <a:r>
              <a:rPr kumimoji="1" lang="ja-JP" altLang="en-US" dirty="0" smtClean="0"/>
              <a:t>相対離心率</a:t>
            </a:r>
            <a:endParaRPr kumimoji="1" lang="ja-JP" altLang="en-US" dirty="0"/>
          </a:p>
        </p:txBody>
      </p:sp>
      <p:sp>
        <p:nvSpPr>
          <p:cNvPr id="25" name="テキスト ボックス 24"/>
          <p:cNvSpPr txBox="1"/>
          <p:nvPr/>
        </p:nvSpPr>
        <p:spPr>
          <a:xfrm>
            <a:off x="2791974" y="6042855"/>
            <a:ext cx="1800493" cy="369332"/>
          </a:xfrm>
          <a:prstGeom prst="rect">
            <a:avLst/>
          </a:prstGeom>
          <a:noFill/>
        </p:spPr>
        <p:txBody>
          <a:bodyPr wrap="none" rtlCol="0">
            <a:spAutoFit/>
          </a:bodyPr>
          <a:lstStyle/>
          <a:p>
            <a:r>
              <a:rPr kumimoji="1" lang="ja-JP" altLang="en-US" dirty="0"/>
              <a:t>相対軌道傾斜</a:t>
            </a:r>
            <a:r>
              <a:rPr kumimoji="1" lang="ja-JP" altLang="en-US" dirty="0" smtClean="0"/>
              <a:t>角</a:t>
            </a:r>
            <a:endParaRPr kumimoji="1" lang="ja-JP" altLang="en-US" dirty="0"/>
          </a:p>
        </p:txBody>
      </p:sp>
      <p:sp>
        <p:nvSpPr>
          <p:cNvPr id="26" name="テキスト ボックス 25"/>
          <p:cNvSpPr txBox="1"/>
          <p:nvPr/>
        </p:nvSpPr>
        <p:spPr>
          <a:xfrm>
            <a:off x="3498505" y="4913779"/>
            <a:ext cx="1582484" cy="369332"/>
          </a:xfrm>
          <a:prstGeom prst="rect">
            <a:avLst/>
          </a:prstGeom>
          <a:noFill/>
        </p:spPr>
        <p:txBody>
          <a:bodyPr wrap="none" rtlCol="0">
            <a:spAutoFit/>
          </a:bodyPr>
          <a:lstStyle/>
          <a:p>
            <a:r>
              <a:rPr kumimoji="1" lang="ja-JP" altLang="en-US" dirty="0" smtClean="0"/>
              <a:t>ケプラー速度</a:t>
            </a:r>
            <a:endParaRPr kumimoji="1" lang="ja-JP" altLang="en-US" dirty="0"/>
          </a:p>
        </p:txBody>
      </p:sp>
      <p:pic>
        <p:nvPicPr>
          <p:cNvPr id="29" name="図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24" y="5277034"/>
            <a:ext cx="3155006" cy="617697"/>
          </a:xfrm>
          <a:prstGeom prst="rect">
            <a:avLst/>
          </a:prstGeom>
        </p:spPr>
      </p:pic>
      <p:pic>
        <p:nvPicPr>
          <p:cNvPr id="30" name="図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027" y="3957597"/>
            <a:ext cx="374132" cy="205773"/>
          </a:xfrm>
          <a:prstGeom prst="rect">
            <a:avLst/>
          </a:prstGeom>
        </p:spPr>
      </p:pic>
      <p:pic>
        <p:nvPicPr>
          <p:cNvPr id="31" name="図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9747" y="1970456"/>
            <a:ext cx="378251" cy="243161"/>
          </a:xfrm>
          <a:prstGeom prst="rect">
            <a:avLst/>
          </a:prstGeom>
        </p:spPr>
      </p:pic>
      <p:pic>
        <p:nvPicPr>
          <p:cNvPr id="32" name="図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983" y="5098445"/>
            <a:ext cx="1938966" cy="864931"/>
          </a:xfrm>
          <a:prstGeom prst="rect">
            <a:avLst/>
          </a:prstGeom>
          <a:ln>
            <a:solidFill>
              <a:srgbClr val="FF0000"/>
            </a:solidFill>
          </a:ln>
        </p:spPr>
      </p:pic>
      <p:cxnSp>
        <p:nvCxnSpPr>
          <p:cNvPr id="34" name="直線矢印コネクタ 33"/>
          <p:cNvCxnSpPr/>
          <p:nvPr/>
        </p:nvCxnSpPr>
        <p:spPr>
          <a:xfrm flipV="1">
            <a:off x="2260673"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p:nvPr/>
        </p:nvCxnSpPr>
        <p:spPr>
          <a:xfrm flipV="1">
            <a:off x="3118330"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a:off x="3689085" y="5277034"/>
            <a:ext cx="0" cy="2358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30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4719</TotalTime>
  <Words>1963</Words>
  <Application>Microsoft Macintosh PowerPoint</Application>
  <PresentationFormat>画面に合わせる (4:3)</PresentationFormat>
  <Paragraphs>430</Paragraphs>
  <Slides>30</Slides>
  <Notes>5</Notes>
  <HiddenSlides>0</HiddenSlides>
  <MMClips>0</MMClips>
  <ScaleCrop>false</ScaleCrop>
  <HeadingPairs>
    <vt:vector size="4" baseType="variant">
      <vt:variant>
        <vt:lpstr>テーマ</vt:lpstr>
      </vt:variant>
      <vt:variant>
        <vt:i4>1</vt:i4>
      </vt:variant>
      <vt:variant>
        <vt:lpstr>スライド タイトル</vt:lpstr>
      </vt:variant>
      <vt:variant>
        <vt:i4>30</vt:i4>
      </vt:variant>
    </vt:vector>
  </HeadingPairs>
  <TitlesOfParts>
    <vt:vector size="31" baseType="lpstr">
      <vt:lpstr>Office Theme</vt:lpstr>
      <vt:lpstr>巨大衝突ステージにおける 衝突破壊の重要性</vt:lpstr>
      <vt:lpstr>太陽系における巨大衝突ステージ</vt:lpstr>
      <vt:lpstr>太陽系外における巨大衝突ステージ</vt:lpstr>
      <vt:lpstr>先行研究</vt:lpstr>
      <vt:lpstr>先行研究まとめ</vt:lpstr>
      <vt:lpstr>研究目的</vt:lpstr>
      <vt:lpstr>手法</vt:lpstr>
      <vt:lpstr>統計的手法による破壊の取り扱い</vt:lpstr>
      <vt:lpstr>統計的手法　面密度と衝突速度</vt:lpstr>
      <vt:lpstr>先行研究との比較</vt:lpstr>
      <vt:lpstr>初期条件</vt:lpstr>
      <vt:lpstr>結果　破片の軌道と質量の時間進化</vt:lpstr>
      <vt:lpstr>まとめ</vt:lpstr>
      <vt:lpstr>PowerPoint プレゼンテーション</vt:lpstr>
      <vt:lpstr>今後の課題</vt:lpstr>
      <vt:lpstr>惑星形成</vt:lpstr>
      <vt:lpstr>N体計算のテスト</vt:lpstr>
      <vt:lpstr>N体計算のテスト</vt:lpstr>
      <vt:lpstr>N体計算のコスト</vt:lpstr>
      <vt:lpstr>統計的手法のテスト</vt:lpstr>
      <vt:lpstr>デブリ円盤内の衝突破壊</vt:lpstr>
      <vt:lpstr>デブリ円盤の観測</vt:lpstr>
      <vt:lpstr>軌道要素</vt:lpstr>
      <vt:lpstr>4次のエルミート法 1</vt:lpstr>
      <vt:lpstr>4次のエルミート法 2</vt:lpstr>
      <vt:lpstr>4次のエルミート法 3</vt:lpstr>
      <vt:lpstr>独立タイムステップ</vt:lpstr>
      <vt:lpstr>結果</vt:lpstr>
      <vt:lpstr>結果</vt:lpstr>
      <vt:lpstr>結果</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913</cp:revision>
  <cp:lastPrinted>2017-07-19T07:20:08Z</cp:lastPrinted>
  <dcterms:created xsi:type="dcterms:W3CDTF">2010-04-12T23:12:02Z</dcterms:created>
  <dcterms:modified xsi:type="dcterms:W3CDTF">2017-07-20T09:35:08Z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